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56" r:id="rId2"/>
    <p:sldId id="316" r:id="rId3"/>
    <p:sldId id="317" r:id="rId4"/>
    <p:sldId id="318" r:id="rId5"/>
    <p:sldId id="319" r:id="rId6"/>
    <p:sldId id="260" r:id="rId7"/>
    <p:sldId id="262" r:id="rId8"/>
    <p:sldId id="261" r:id="rId9"/>
    <p:sldId id="363" r:id="rId10"/>
    <p:sldId id="263" r:id="rId11"/>
    <p:sldId id="283" r:id="rId12"/>
    <p:sldId id="308" r:id="rId13"/>
    <p:sldId id="306" r:id="rId14"/>
    <p:sldId id="302" r:id="rId15"/>
    <p:sldId id="327" r:id="rId16"/>
    <p:sldId id="326" r:id="rId17"/>
    <p:sldId id="328" r:id="rId18"/>
    <p:sldId id="329" r:id="rId19"/>
    <p:sldId id="272" r:id="rId20"/>
    <p:sldId id="324" r:id="rId21"/>
    <p:sldId id="355" r:id="rId22"/>
    <p:sldId id="271" r:id="rId23"/>
    <p:sldId id="274" r:id="rId24"/>
    <p:sldId id="345" r:id="rId25"/>
    <p:sldId id="285" r:id="rId26"/>
    <p:sldId id="287" r:id="rId27"/>
    <p:sldId id="288" r:id="rId28"/>
    <p:sldId id="314" r:id="rId29"/>
    <p:sldId id="276" r:id="rId30"/>
    <p:sldId id="275" r:id="rId31"/>
    <p:sldId id="279" r:id="rId32"/>
    <p:sldId id="310" r:id="rId33"/>
    <p:sldId id="356" r:id="rId34"/>
    <p:sldId id="282" r:id="rId35"/>
    <p:sldId id="350" r:id="rId36"/>
    <p:sldId id="352" r:id="rId37"/>
    <p:sldId id="346" r:id="rId38"/>
    <p:sldId id="303" r:id="rId39"/>
    <p:sldId id="311" r:id="rId40"/>
    <p:sldId id="358" r:id="rId41"/>
    <p:sldId id="364" r:id="rId42"/>
  </p:sldIdLst>
  <p:sldSz cx="9144000" cy="6858000" type="screen4x3"/>
  <p:notesSz cx="6858000" cy="994568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A9A6332B-9E59-4E99-837B-1F20F2C4F78E}">
          <p14:sldIdLst>
            <p14:sldId id="256"/>
            <p14:sldId id="316"/>
            <p14:sldId id="317"/>
            <p14:sldId id="318"/>
            <p14:sldId id="319"/>
            <p14:sldId id="260"/>
            <p14:sldId id="262"/>
            <p14:sldId id="261"/>
            <p14:sldId id="363"/>
            <p14:sldId id="263"/>
            <p14:sldId id="283"/>
            <p14:sldId id="308"/>
            <p14:sldId id="306"/>
            <p14:sldId id="302"/>
            <p14:sldId id="327"/>
            <p14:sldId id="326"/>
            <p14:sldId id="328"/>
            <p14:sldId id="329"/>
            <p14:sldId id="272"/>
            <p14:sldId id="324"/>
            <p14:sldId id="355"/>
          </p14:sldIdLst>
        </p14:section>
        <p14:section name="Section sans titre" id="{9FC66695-B859-4C9E-B212-A6EBABE8E050}">
          <p14:sldIdLst>
            <p14:sldId id="271"/>
            <p14:sldId id="274"/>
            <p14:sldId id="345"/>
            <p14:sldId id="285"/>
            <p14:sldId id="287"/>
            <p14:sldId id="288"/>
            <p14:sldId id="314"/>
            <p14:sldId id="276"/>
            <p14:sldId id="275"/>
            <p14:sldId id="279"/>
            <p14:sldId id="310"/>
            <p14:sldId id="356"/>
            <p14:sldId id="282"/>
            <p14:sldId id="350"/>
            <p14:sldId id="352"/>
            <p14:sldId id="346"/>
            <p14:sldId id="303"/>
            <p14:sldId id="311"/>
            <p14:sldId id="358"/>
            <p14:sldId id="3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76" autoAdjust="0"/>
    <p:restoredTop sz="95799" autoAdjust="0"/>
  </p:normalViewPr>
  <p:slideViewPr>
    <p:cSldViewPr snapToGrid="0">
      <p:cViewPr varScale="1">
        <p:scale>
          <a:sx n="99" d="100"/>
          <a:sy n="99" d="100"/>
        </p:scale>
        <p:origin x="123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26BC472D-A27D-4848-A404-B081F74025D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7E4DD75-8C4C-4BE1-8B2D-1A1BC42E635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52ABB2-A663-4C06-8C34-E95B9C2DB3CB}" type="datetimeFigureOut">
              <a:rPr lang="fr-FR" smtClean="0"/>
              <a:pPr/>
              <a:t>16/10/2018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2E2F778-5F07-4A7C-86A3-8E4F18E92AE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E5B3168-E88C-48B0-B9CA-78EEA36949F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F0AD55-768A-419D-BC38-FA58AD482BA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74219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body"/>
          </p:nvPr>
        </p:nvSpPr>
        <p:spPr>
          <a:xfrm>
            <a:off x="756000" y="5523772"/>
            <a:ext cx="6047640" cy="5232842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fr-FR"/>
              <a:t>Cliquez pour modifier le format des notes</a:t>
            </a:r>
            <a:endParaRPr/>
          </a:p>
        </p:txBody>
      </p:sp>
      <p:sp>
        <p:nvSpPr>
          <p:cNvPr id="40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81079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fr-FR"/>
              <a:t>&lt;en-tête&gt;</a:t>
            </a:r>
            <a:endParaRPr/>
          </a:p>
        </p:txBody>
      </p:sp>
      <p:sp>
        <p:nvSpPr>
          <p:cNvPr id="41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81079"/>
          </a:xfrm>
          <a:prstGeom prst="rect">
            <a:avLst/>
          </a:prstGeom>
        </p:spPr>
        <p:txBody>
          <a:bodyPr wrap="none" lIns="0" tIns="0" rIns="0" bIns="0"/>
          <a:lstStyle/>
          <a:p>
            <a:pPr algn="r"/>
            <a:r>
              <a:rPr lang="fr-FR"/>
              <a:t>&lt;date/heure&gt;</a:t>
            </a:r>
            <a:endParaRPr/>
          </a:p>
        </p:txBody>
      </p:sp>
      <p:sp>
        <p:nvSpPr>
          <p:cNvPr id="42" name="PlaceHolder 4"/>
          <p:cNvSpPr>
            <a:spLocks noGrp="1"/>
          </p:cNvSpPr>
          <p:nvPr>
            <p:ph type="ftr"/>
          </p:nvPr>
        </p:nvSpPr>
        <p:spPr>
          <a:xfrm>
            <a:off x="0" y="11047936"/>
            <a:ext cx="3280680" cy="581079"/>
          </a:xfrm>
          <a:prstGeom prst="rect">
            <a:avLst/>
          </a:prstGeom>
        </p:spPr>
        <p:txBody>
          <a:bodyPr wrap="none" lIns="0" tIns="0" rIns="0" bIns="0" anchor="b"/>
          <a:lstStyle/>
          <a:p>
            <a:r>
              <a:rPr lang="fr-FR"/>
              <a:t>&lt;pied de page&gt;</a:t>
            </a:r>
            <a:endParaRPr/>
          </a:p>
        </p:txBody>
      </p:sp>
      <p:sp>
        <p:nvSpPr>
          <p:cNvPr id="43" name="PlaceHolder 5"/>
          <p:cNvSpPr>
            <a:spLocks noGrp="1"/>
          </p:cNvSpPr>
          <p:nvPr>
            <p:ph type="sldNum"/>
          </p:nvPr>
        </p:nvSpPr>
        <p:spPr>
          <a:xfrm>
            <a:off x="4278960" y="11047936"/>
            <a:ext cx="3280680" cy="581079"/>
          </a:xfrm>
          <a:prstGeom prst="rect">
            <a:avLst/>
          </a:prstGeom>
        </p:spPr>
        <p:txBody>
          <a:bodyPr wrap="none" lIns="0" tIns="0" rIns="0" bIns="0" anchor="b"/>
          <a:lstStyle/>
          <a:p>
            <a:pPr algn="r"/>
            <a:fld id="{5CF0BEF5-C47B-4FFD-A079-47597BE977F2}" type="slidenum">
              <a:rPr lang="fr-FR"/>
              <a:pPr algn="r"/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8ABF4A3-4CFE-42B8-90E8-171F8DCDD5F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942975" y="746125"/>
            <a:ext cx="4972050" cy="37290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5123" name="ZoneTexte 2">
            <a:extLst>
              <a:ext uri="{FF2B5EF4-FFF2-40B4-BE49-F238E27FC236}">
                <a16:creationId xmlns:a16="http://schemas.microsoft.com/office/drawing/2014/main" id="{42CC6505-6543-4F22-85DD-3DCD046F72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724202"/>
            <a:ext cx="5486400" cy="4475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Mangal" panose="02040503050203030202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endParaRPr lang="fr-FR" alt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>
            <a:off x="685800" y="4343400"/>
            <a:ext cx="5484600" cy="4113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786130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ustomShape 1"/>
          <p:cNvSpPr/>
          <p:nvPr/>
        </p:nvSpPr>
        <p:spPr>
          <a:xfrm>
            <a:off x="685800" y="4343400"/>
            <a:ext cx="5484600" cy="4113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2390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ustomShape 1"/>
          <p:cNvSpPr/>
          <p:nvPr/>
        </p:nvSpPr>
        <p:spPr>
          <a:xfrm>
            <a:off x="685800" y="4343400"/>
            <a:ext cx="5484600" cy="4113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352879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ustomShape 1"/>
          <p:cNvSpPr/>
          <p:nvPr/>
        </p:nvSpPr>
        <p:spPr>
          <a:xfrm>
            <a:off x="685800" y="4343400"/>
            <a:ext cx="5484600" cy="4113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52718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CustomShape 1"/>
          <p:cNvSpPr/>
          <p:nvPr/>
        </p:nvSpPr>
        <p:spPr>
          <a:xfrm>
            <a:off x="685800" y="4724202"/>
            <a:ext cx="5484600" cy="4473602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144082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43013"/>
            <a:ext cx="447675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5CF0BEF5-C47B-4FFD-A079-47597BE977F2}" type="slidenum">
              <a:rPr lang="fr-FR" smtClean="0"/>
              <a:pPr algn="r"/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2914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37" name="Image 3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8" name="Image 3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FF17800-ED85-487C-A122-DE618BD4CCB4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28/01/2016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04FDFD4-3410-4CD4-9141-F8D58B4D2BA3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Audition du Sénat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992C24B-085D-4011-87D6-776F640F366A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8ED510-8E81-4AA5-BB48-CE4F37F11A5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15532859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dt"/>
          </p:nvPr>
        </p:nvSpPr>
        <p:spPr>
          <a:xfrm>
            <a:off x="457200" y="6356160"/>
            <a:ext cx="2131560" cy="36288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>
              <a:lnSpc>
                <a:spcPct val="100000"/>
              </a:lnSpc>
            </a:pPr>
            <a:r>
              <a:rPr lang="fr-FR">
                <a:solidFill>
                  <a:srgbClr val="000000"/>
                </a:solidFill>
                <a:latin typeface="Calibri"/>
                <a:ea typeface="Arial"/>
              </a:rPr>
              <a:t>28/01/2016</a:t>
            </a:r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ftr"/>
          </p:nvPr>
        </p:nvSpPr>
        <p:spPr>
          <a:xfrm>
            <a:off x="3123720" y="6356160"/>
            <a:ext cx="2893680" cy="36288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>
              <a:lnSpc>
                <a:spcPct val="100000"/>
              </a:lnSpc>
            </a:pPr>
            <a:r>
              <a:rPr lang="fr-FR">
                <a:solidFill>
                  <a:srgbClr val="000000"/>
                </a:solidFill>
                <a:latin typeface="Calibri"/>
                <a:ea typeface="Arial"/>
              </a:rPr>
              <a:t>Audition du Sénat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6552720" y="6356160"/>
            <a:ext cx="2131920" cy="36288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>
              <a:lnSpc>
                <a:spcPct val="100000"/>
              </a:lnSpc>
            </a:pPr>
            <a:fld id="{6C24F115-3371-4F5A-B5F1-3FEFAC7B760F}" type="slidenum">
              <a:rPr lang="fr-FR">
                <a:solidFill>
                  <a:srgbClr val="000000"/>
                </a:solidFill>
                <a:latin typeface="Calibri"/>
                <a:ea typeface="Arial"/>
              </a:rPr>
              <a:pPr>
                <a:lnSpc>
                  <a:spcPct val="100000"/>
                </a:lnSpc>
              </a:pPr>
              <a:t>‹N°›</a:t>
            </a:fld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fr-FR"/>
              <a:t>Cliquez pour éditer le format du texte-titre</a:t>
            </a:r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fr-FR"/>
              <a:t>Cliquez pour éditer le format du plan de texte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fr-FR"/>
              <a:t>Second niveau de plan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fr-FR"/>
              <a:t>Troisième niveau de plan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fr-FR"/>
              <a:t>Quatrième niveau de plan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fr-FR"/>
              <a:t>Cinquième niveau de plan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fr-FR"/>
              <a:t>Sixième niveau de plan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fr-FR"/>
              <a:t>Septième niveau de plan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cid:656CC641-99B4-41A6-950F-34EAA35DA0E4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rme libre 1">
            <a:extLst>
              <a:ext uri="{FF2B5EF4-FFF2-40B4-BE49-F238E27FC236}">
                <a16:creationId xmlns:a16="http://schemas.microsoft.com/office/drawing/2014/main" id="{2ADC313B-893F-48E5-9829-5A2546893122}"/>
              </a:ext>
            </a:extLst>
          </p:cNvPr>
          <p:cNvSpPr>
            <a:spLocks/>
          </p:cNvSpPr>
          <p:nvPr/>
        </p:nvSpPr>
        <p:spPr bwMode="auto">
          <a:xfrm>
            <a:off x="395536" y="152400"/>
            <a:ext cx="8208912" cy="1978893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0 w 21600"/>
              <a:gd name="T7" fmla="*/ 2147483646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fr-FR" altLang="fr-FR" sz="4400" b="1" dirty="0">
                <a:solidFill>
                  <a:srgbClr val="7030A0"/>
                </a:solidFill>
              </a:rPr>
              <a:t>Droit des femmes et laïcité, dimension internationale</a:t>
            </a:r>
          </a:p>
          <a:p>
            <a:pPr algn="ctr" eaLnBrk="1" hangingPunct="1">
              <a:spcBef>
                <a:spcPct val="0"/>
              </a:spcBef>
            </a:pPr>
            <a:r>
              <a:rPr lang="fr-FR" altLang="fr-FR" sz="2400" b="1" dirty="0">
                <a:solidFill>
                  <a:srgbClr val="7030A0"/>
                </a:solidFill>
              </a:rPr>
              <a:t>27 octobre 2018, La Roche-sur-Yon</a:t>
            </a:r>
          </a:p>
          <a:p>
            <a:pPr algn="ctr" eaLnBrk="1" hangingPunct="1">
              <a:spcBef>
                <a:spcPct val="0"/>
              </a:spcBef>
            </a:pPr>
            <a:r>
              <a:rPr lang="fr-FR" altLang="fr-FR" sz="2400" b="1" dirty="0">
                <a:solidFill>
                  <a:srgbClr val="7030A0"/>
                </a:solidFill>
              </a:rPr>
              <a:t>Annie Sugier </a:t>
            </a:r>
          </a:p>
        </p:txBody>
      </p:sp>
      <p:pic>
        <p:nvPicPr>
          <p:cNvPr id="4099" name="Image 2">
            <a:extLst>
              <a:ext uri="{FF2B5EF4-FFF2-40B4-BE49-F238E27FC236}">
                <a16:creationId xmlns:a16="http://schemas.microsoft.com/office/drawing/2014/main" id="{6336F658-4506-4A71-8724-56FEECDC80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2900363"/>
            <a:ext cx="1800225" cy="17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Image 6">
            <a:extLst>
              <a:ext uri="{FF2B5EF4-FFF2-40B4-BE49-F238E27FC236}">
                <a16:creationId xmlns:a16="http://schemas.microsoft.com/office/drawing/2014/main" id="{62CA7E88-CD43-4F0D-906E-B94DFE328E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100" y="2900363"/>
            <a:ext cx="1062038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Shape 1"/>
          <p:cNvSpPr txBox="1"/>
          <p:nvPr/>
        </p:nvSpPr>
        <p:spPr>
          <a:xfrm>
            <a:off x="187035" y="166255"/>
            <a:ext cx="8801101" cy="1350818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>
              <a:lnSpc>
                <a:spcPct val="100000"/>
              </a:lnSpc>
            </a:pPr>
            <a:r>
              <a:rPr lang="fr-FR" sz="4000" b="1" dirty="0">
                <a:solidFill>
                  <a:srgbClr val="000000"/>
                </a:solidFill>
                <a:latin typeface="Calibri"/>
                <a:ea typeface="Microsoft YaHei"/>
              </a:rPr>
              <a:t>                         Constat</a:t>
            </a:r>
          </a:p>
          <a:p>
            <a:r>
              <a:rPr lang="fr-FR" sz="4000" b="1" dirty="0">
                <a:solidFill>
                  <a:srgbClr val="000000"/>
                </a:solidFill>
                <a:latin typeface="Calibri"/>
                <a:ea typeface="Microsoft YaHei"/>
              </a:rPr>
              <a:t> </a:t>
            </a:r>
            <a:r>
              <a:rPr lang="fr-FR" sz="3200" b="1" dirty="0">
                <a:solidFill>
                  <a:srgbClr val="000000"/>
                </a:solidFill>
                <a:latin typeface="Calibri"/>
                <a:ea typeface="Microsoft YaHei"/>
              </a:rPr>
              <a:t>Frédéric Lenoir …</a:t>
            </a:r>
            <a:r>
              <a:rPr lang="fr-FR" sz="2800" i="1" dirty="0">
                <a:latin typeface="Calibri"/>
                <a:ea typeface="Microsoft YaHei"/>
              </a:rPr>
              <a:t>Le Monde des religions, </a:t>
            </a:r>
            <a:r>
              <a:rPr lang="fr-FR" sz="2800" i="1" dirty="0" err="1">
                <a:latin typeface="Calibri"/>
                <a:ea typeface="Microsoft YaHei"/>
              </a:rPr>
              <a:t>janv</a:t>
            </a:r>
            <a:r>
              <a:rPr lang="fr-FR" sz="2800" i="1" dirty="0">
                <a:latin typeface="Calibri"/>
                <a:ea typeface="Microsoft YaHei"/>
              </a:rPr>
              <a:t>-fév. 2009</a:t>
            </a:r>
            <a:endParaRPr sz="2800" dirty="0"/>
          </a:p>
        </p:txBody>
      </p:sp>
      <p:sp>
        <p:nvSpPr>
          <p:cNvPr id="56" name="TextShape 2"/>
          <p:cNvSpPr txBox="1"/>
          <p:nvPr/>
        </p:nvSpPr>
        <p:spPr>
          <a:xfrm>
            <a:off x="457200" y="1361210"/>
            <a:ext cx="8227800" cy="4530435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fr-FR" sz="2200" i="1" dirty="0">
                <a:solidFill>
                  <a:srgbClr val="000000"/>
                </a:solidFill>
                <a:latin typeface="Calibri"/>
                <a:ea typeface="Microsoft YaHei"/>
              </a:rPr>
              <a:t>        </a:t>
            </a:r>
            <a:endParaRPr sz="2800" i="1" dirty="0"/>
          </a:p>
          <a:p>
            <a:pPr>
              <a:lnSpc>
                <a:spcPct val="100000"/>
              </a:lnSpc>
            </a:pPr>
            <a:r>
              <a:rPr lang="fr-FR" sz="3600" dirty="0">
                <a:solidFill>
                  <a:srgbClr val="000000"/>
                </a:solidFill>
                <a:latin typeface="Calibri"/>
                <a:ea typeface="Microsoft YaHei"/>
              </a:rPr>
              <a:t>Un des points communs entre les diverses religions:</a:t>
            </a:r>
          </a:p>
          <a:p>
            <a:pPr>
              <a:lnSpc>
                <a:spcPct val="100000"/>
              </a:lnSpc>
            </a:pPr>
            <a:r>
              <a:rPr lang="fr-FR" sz="3600" dirty="0">
                <a:solidFill>
                  <a:srgbClr val="000000"/>
                </a:solidFill>
                <a:latin typeface="Calibri"/>
                <a:ea typeface="Microsoft YaHei"/>
              </a:rPr>
              <a:t>« </a:t>
            </a:r>
            <a:r>
              <a:rPr lang="fr-FR" sz="3600" b="1" dirty="0">
                <a:solidFill>
                  <a:srgbClr val="000000"/>
                </a:solidFill>
                <a:latin typeface="Calibri"/>
                <a:ea typeface="Microsoft YaHei"/>
              </a:rPr>
              <a:t>qui surprend par sa permanence et sa quasi-universalité : le </a:t>
            </a:r>
            <a:r>
              <a:rPr lang="fr-FR" sz="3600" b="1" dirty="0">
                <a:solidFill>
                  <a:srgbClr val="FF0000"/>
                </a:solidFill>
                <a:latin typeface="Calibri"/>
                <a:ea typeface="Microsoft YaHei"/>
              </a:rPr>
              <a:t>mépris</a:t>
            </a:r>
            <a:r>
              <a:rPr lang="fr-FR" sz="3600" b="1" dirty="0">
                <a:solidFill>
                  <a:srgbClr val="000000"/>
                </a:solidFill>
                <a:latin typeface="Calibri"/>
                <a:ea typeface="Microsoft YaHei"/>
              </a:rPr>
              <a:t> de la femme. Comme si la femme était un être humain potentiel ou raté, assurément inférieur au sexe masculin</a:t>
            </a:r>
            <a:r>
              <a:rPr lang="fr-FR" sz="3600" dirty="0">
                <a:solidFill>
                  <a:srgbClr val="000000"/>
                </a:solidFill>
                <a:latin typeface="Calibri"/>
                <a:ea typeface="Microsoft YaHei"/>
              </a:rPr>
              <a:t> ».</a:t>
            </a:r>
            <a:endParaRPr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Shape 1"/>
          <p:cNvSpPr txBox="1"/>
          <p:nvPr/>
        </p:nvSpPr>
        <p:spPr>
          <a:xfrm>
            <a:off x="457200" y="274680"/>
            <a:ext cx="8227800" cy="1128093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>
              <a:lnSpc>
                <a:spcPct val="100000"/>
              </a:lnSpc>
            </a:pPr>
            <a:r>
              <a:rPr lang="fr-FR" sz="4400" dirty="0">
                <a:solidFill>
                  <a:srgbClr val="000000"/>
                </a:solidFill>
                <a:latin typeface="Calibri"/>
                <a:ea typeface="Microsoft YaHei"/>
              </a:rPr>
              <a:t>               En bref…</a:t>
            </a:r>
            <a:endParaRPr dirty="0"/>
          </a:p>
        </p:txBody>
      </p:sp>
      <p:pic>
        <p:nvPicPr>
          <p:cNvPr id="84" name="Image 8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6000" y="1656000"/>
            <a:ext cx="7127640" cy="45356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462060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DDEF4190-A675-4A95-AAEF-749D8A6DA52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7471" y="280554"/>
            <a:ext cx="4989058" cy="644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3194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F53A22-9A8F-477B-BB88-9C1C4326CCC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07975"/>
            <a:ext cx="9144000" cy="863600"/>
          </a:xfrm>
        </p:spPr>
        <p:txBody>
          <a:bodyPr/>
          <a:lstStyle/>
          <a:p>
            <a:r>
              <a:rPr lang="fr-FR" dirty="0"/>
              <a:t>          </a:t>
            </a:r>
            <a:br>
              <a:rPr lang="fr-FR" dirty="0"/>
            </a:br>
            <a:r>
              <a:rPr lang="fr-FR" dirty="0"/>
              <a:t>         </a:t>
            </a:r>
            <a:r>
              <a:rPr lang="fr-FR" dirty="0">
                <a:solidFill>
                  <a:srgbClr val="FF0000"/>
                </a:solidFill>
              </a:rPr>
              <a:t>Un</a:t>
            </a:r>
            <a:r>
              <a:rPr lang="fr-FR" sz="4000" dirty="0">
                <a:solidFill>
                  <a:srgbClr val="FF0000"/>
                </a:solidFill>
              </a:rPr>
              <a:t> mythe …</a:t>
            </a:r>
            <a:r>
              <a:rPr lang="fr-FR" sz="4000" dirty="0"/>
              <a:t>Adam et Eve</a:t>
            </a:r>
            <a:br>
              <a:rPr lang="fr-FR" dirty="0"/>
            </a:br>
            <a:br>
              <a:rPr lang="fr-FR" dirty="0"/>
            </a:br>
            <a:endParaRPr lang="fr-FR" sz="240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162F870-11E6-42FB-A435-AB3DDF144602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71438" y="1171575"/>
            <a:ext cx="9072562" cy="6462713"/>
          </a:xfrm>
        </p:spPr>
        <p:txBody>
          <a:bodyPr/>
          <a:lstStyle/>
          <a:p>
            <a:pPr marL="0" indent="0">
              <a:buNone/>
            </a:pPr>
            <a:r>
              <a:rPr lang="fr-FR" sz="2400" dirty="0"/>
              <a:t>           Peu de récits ont connu une si large renommée </a:t>
            </a:r>
          </a:p>
          <a:p>
            <a:pPr marL="0" indent="0">
              <a:buNone/>
            </a:pPr>
            <a:r>
              <a:rPr lang="fr-FR" sz="2400" dirty="0"/>
              <a:t>                            et une telle longévité. </a:t>
            </a:r>
          </a:p>
          <a:p>
            <a:pPr marL="0" indent="0">
              <a:buNone/>
            </a:pPr>
            <a:r>
              <a:rPr lang="fr-FR" sz="2800" b="1" dirty="0"/>
              <a:t>          </a:t>
            </a:r>
            <a:r>
              <a:rPr lang="fr-FR" sz="2800" dirty="0">
                <a:solidFill>
                  <a:srgbClr val="FF0000"/>
                </a:solidFill>
              </a:rPr>
              <a:t>Pierre fondatrice des trois monothéisme</a:t>
            </a:r>
            <a:endParaRPr lang="fr-FR" sz="2800" dirty="0"/>
          </a:p>
          <a:p>
            <a:pPr marL="0" indent="0">
              <a:buNone/>
            </a:pPr>
            <a:r>
              <a:rPr lang="fr-FR" sz="2800" dirty="0"/>
              <a:t>  façonne notre conception des origines de l’homme, </a:t>
            </a:r>
          </a:p>
          <a:p>
            <a:pPr marL="0" indent="0">
              <a:buNone/>
            </a:pPr>
            <a:r>
              <a:rPr lang="fr-FR" sz="2800" dirty="0"/>
              <a:t>  le travail, la sexualité, le désir, l’obéissance, les </a:t>
            </a:r>
          </a:p>
          <a:p>
            <a:pPr marL="0" indent="0">
              <a:buNone/>
            </a:pPr>
            <a:r>
              <a:rPr lang="fr-FR" sz="2800" dirty="0"/>
              <a:t>  douleurs de l’accouchement, </a:t>
            </a:r>
            <a:r>
              <a:rPr lang="fr-FR" sz="2800" b="1" dirty="0"/>
              <a:t> la domination </a:t>
            </a:r>
          </a:p>
          <a:p>
            <a:pPr marL="0" indent="0">
              <a:buNone/>
            </a:pPr>
            <a:r>
              <a:rPr lang="fr-FR" sz="2800" b="1" dirty="0"/>
              <a:t>  masculine et le fait que malgré cette domination </a:t>
            </a:r>
          </a:p>
          <a:p>
            <a:pPr marL="0" indent="0">
              <a:buNone/>
            </a:pPr>
            <a:r>
              <a:rPr lang="fr-FR" sz="2800" b="1" dirty="0"/>
              <a:t>  les femmes continuent à désirer  les hommes, etc.!</a:t>
            </a:r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r>
              <a:rPr lang="fr-FR" sz="1800" i="1" dirty="0"/>
              <a:t>        Il était une foi, Adam et Eve </a:t>
            </a:r>
            <a:r>
              <a:rPr lang="fr-FR" sz="1800" dirty="0"/>
              <a:t>, Stephen </a:t>
            </a:r>
            <a:r>
              <a:rPr lang="fr-FR" sz="1800" dirty="0" err="1"/>
              <a:t>Greenblatt</a:t>
            </a:r>
            <a:r>
              <a:rPr lang="fr-FR" sz="1800" dirty="0"/>
              <a:t>, professeur de littérature </a:t>
            </a:r>
          </a:p>
          <a:p>
            <a:pPr marL="0" indent="0">
              <a:buNone/>
            </a:pPr>
            <a:r>
              <a:rPr lang="fr-FR" sz="1800" dirty="0"/>
              <a:t>                              Harvard, formé à Cambridge et Yale ( 2017)</a:t>
            </a:r>
          </a:p>
          <a:p>
            <a:pPr marL="0" indent="0">
              <a:buNone/>
            </a:pPr>
            <a:endParaRPr lang="fr-FR" sz="1800" dirty="0"/>
          </a:p>
          <a:p>
            <a:pPr marL="0" indent="0">
              <a:buNone/>
            </a:pPr>
            <a:endParaRPr lang="fr-FR" sz="2400" dirty="0"/>
          </a:p>
          <a:p>
            <a:r>
              <a:rPr lang="fr-FR" dirty="0"/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7072074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Shape 1"/>
          <p:cNvSpPr txBox="1"/>
          <p:nvPr/>
        </p:nvSpPr>
        <p:spPr>
          <a:xfrm>
            <a:off x="457200" y="93517"/>
            <a:ext cx="8227800" cy="1558637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>
              <a:lnSpc>
                <a:spcPct val="100000"/>
              </a:lnSpc>
            </a:pPr>
            <a:r>
              <a:rPr lang="fr-FR" sz="4000" b="1" dirty="0">
                <a:solidFill>
                  <a:srgbClr val="000000"/>
                </a:solidFill>
                <a:latin typeface="Calibri"/>
                <a:ea typeface="Microsoft YaHei"/>
              </a:rPr>
              <a:t>                        Pourquoi ?</a:t>
            </a:r>
          </a:p>
          <a:p>
            <a:pPr>
              <a:lnSpc>
                <a:spcPct val="100000"/>
              </a:lnSpc>
            </a:pPr>
            <a:r>
              <a:rPr lang="fr-FR" sz="2800" i="1" dirty="0">
                <a:latin typeface="Calibri"/>
                <a:ea typeface="Microsoft YaHei"/>
              </a:rPr>
              <a:t>Frédéric Lenoir le Monde des religions, </a:t>
            </a:r>
            <a:r>
              <a:rPr lang="fr-FR" sz="2800" i="1" dirty="0" err="1">
                <a:latin typeface="Calibri"/>
                <a:ea typeface="Microsoft YaHei"/>
              </a:rPr>
              <a:t>janv-fév</a:t>
            </a:r>
            <a:r>
              <a:rPr lang="fr-FR" sz="2800" i="1" dirty="0">
                <a:latin typeface="Calibri"/>
                <a:ea typeface="Microsoft YaHei"/>
              </a:rPr>
              <a:t> 2009</a:t>
            </a:r>
            <a:endParaRPr sz="2800" dirty="0"/>
          </a:p>
        </p:txBody>
      </p:sp>
      <p:sp>
        <p:nvSpPr>
          <p:cNvPr id="56" name="TextShape 2"/>
          <p:cNvSpPr txBox="1"/>
          <p:nvPr/>
        </p:nvSpPr>
        <p:spPr>
          <a:xfrm>
            <a:off x="164387" y="1652154"/>
            <a:ext cx="8979613" cy="4918767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fr-FR" sz="3600" dirty="0">
                <a:solidFill>
                  <a:srgbClr val="000000"/>
                </a:solidFill>
                <a:latin typeface="Calibri"/>
                <a:ea typeface="Microsoft YaHei"/>
              </a:rPr>
              <a:t>«</a:t>
            </a:r>
            <a:r>
              <a:rPr lang="fr-FR" sz="3200" b="1" dirty="0">
                <a:solidFill>
                  <a:srgbClr val="000000"/>
                </a:solidFill>
                <a:latin typeface="Calibri"/>
                <a:ea typeface="Microsoft YaHei"/>
              </a:rPr>
              <a:t>La sexualité est sans doute au cœur du problème</a:t>
            </a:r>
            <a:r>
              <a:rPr lang="fr-FR" sz="3200" dirty="0">
                <a:solidFill>
                  <a:srgbClr val="000000"/>
                </a:solidFill>
                <a:latin typeface="Calibri"/>
                <a:ea typeface="Microsoft YaHei"/>
              </a:rPr>
              <a:t>, et les mâles islamiques qui ne tolèrent les femmes que voilées n'ont rien à envier aux Pères de l’Église, qui ne voyaient dans la femme qu'une tentatrice en puissance</a:t>
            </a:r>
          </a:p>
          <a:p>
            <a:pPr>
              <a:lnSpc>
                <a:spcPct val="100000"/>
              </a:lnSpc>
            </a:pPr>
            <a:endParaRPr lang="fr-FR" sz="2800" dirty="0"/>
          </a:p>
          <a:p>
            <a:pPr>
              <a:lnSpc>
                <a:spcPct val="100000"/>
              </a:lnSpc>
            </a:pPr>
            <a:r>
              <a:rPr lang="fr-FR" sz="2800" dirty="0">
                <a:solidFill>
                  <a:srgbClr val="000000"/>
                </a:solidFill>
                <a:latin typeface="Calibri"/>
                <a:ea typeface="Microsoft YaHei"/>
              </a:rPr>
              <a:t>(…) </a:t>
            </a:r>
            <a:r>
              <a:rPr lang="fr-FR" sz="3200" b="1" dirty="0">
                <a:solidFill>
                  <a:srgbClr val="000000"/>
                </a:solidFill>
                <a:latin typeface="Calibri"/>
                <a:ea typeface="Microsoft YaHei"/>
              </a:rPr>
              <a:t>abaissement de la femme </a:t>
            </a:r>
            <a:r>
              <a:rPr lang="fr-FR" sz="3200" dirty="0">
                <a:solidFill>
                  <a:srgbClr val="000000"/>
                </a:solidFill>
                <a:latin typeface="Calibri"/>
                <a:ea typeface="Microsoft YaHei"/>
              </a:rPr>
              <a:t>dans presque toutes les cultures, un abaissement auquel </a:t>
            </a:r>
            <a:r>
              <a:rPr lang="fr-FR" sz="3200" b="1" dirty="0">
                <a:solidFill>
                  <a:srgbClr val="000000"/>
                </a:solidFill>
                <a:latin typeface="Calibri"/>
                <a:ea typeface="Microsoft YaHei"/>
              </a:rPr>
              <a:t>les religions ont contribué de manière déterminante</a:t>
            </a:r>
            <a:r>
              <a:rPr lang="fr-FR" sz="3200" dirty="0">
                <a:solidFill>
                  <a:srgbClr val="000000"/>
                </a:solidFill>
                <a:latin typeface="Calibri"/>
                <a:ea typeface="Microsoft YaHei"/>
              </a:rPr>
              <a:t> »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148892338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Image 4">
            <a:extLst>
              <a:ext uri="{FF2B5EF4-FFF2-40B4-BE49-F238E27FC236}">
                <a16:creationId xmlns:a16="http://schemas.microsoft.com/office/drawing/2014/main" id="{451CEEDB-EB23-4CF6-A972-5C5E7249CC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12750"/>
            <a:ext cx="2039938" cy="305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Image 6">
            <a:extLst>
              <a:ext uri="{FF2B5EF4-FFF2-40B4-BE49-F238E27FC236}">
                <a16:creationId xmlns:a16="http://schemas.microsoft.com/office/drawing/2014/main" id="{FD954344-F67B-46BE-BC73-0E5B90A1F2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220550"/>
            <a:ext cx="31242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Image 8">
            <a:extLst>
              <a:ext uri="{FF2B5EF4-FFF2-40B4-BE49-F238E27FC236}">
                <a16:creationId xmlns:a16="http://schemas.microsoft.com/office/drawing/2014/main" id="{707184A8-B31E-4AF3-89EB-99D51C69D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2" y="3315018"/>
            <a:ext cx="3240088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23A9070-9CAE-4711-BABF-36848DC6E5B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627784" y="0"/>
            <a:ext cx="6516216" cy="1936750"/>
          </a:xfrm>
        </p:spPr>
        <p:txBody>
          <a:bodyPr/>
          <a:lstStyle/>
          <a:p>
            <a:r>
              <a:rPr lang="fr-FR" dirty="0"/>
              <a:t>1970, un tournant</a:t>
            </a:r>
            <a:br>
              <a:rPr lang="fr-FR" dirty="0"/>
            </a:br>
            <a:r>
              <a:rPr lang="fr-FR" dirty="0"/>
              <a:t>pour le féminisme</a:t>
            </a:r>
            <a:br>
              <a:rPr lang="fr-FR" dirty="0"/>
            </a:br>
            <a:r>
              <a:rPr lang="fr-FR" dirty="0"/>
              <a:t>La sexualité est politique</a:t>
            </a:r>
          </a:p>
        </p:txBody>
      </p:sp>
    </p:spTree>
    <p:extLst>
      <p:ext uri="{BB962C8B-B14F-4D97-AF65-F5344CB8AC3E}">
        <p14:creationId xmlns:p14="http://schemas.microsoft.com/office/powerpoint/2010/main" val="13533788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Image 1" descr="http://1.bp.blogspot.com/-3lxW5uUjr7E/UhXGF8p95yI/AAAAAAAAGcU/4_Upq7Vn0zk/s1600/PartisanJEAdr.jpg">
            <a:extLst>
              <a:ext uri="{FF2B5EF4-FFF2-40B4-BE49-F238E27FC236}">
                <a16:creationId xmlns:a16="http://schemas.microsoft.com/office/drawing/2014/main" id="{4C951ED5-FFF2-40D7-8B2A-BB6A4256F5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261" y="188639"/>
            <a:ext cx="5038725" cy="6480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itre 1">
            <a:extLst>
              <a:ext uri="{FF2B5EF4-FFF2-40B4-BE49-F238E27FC236}">
                <a16:creationId xmlns:a16="http://schemas.microsoft.com/office/drawing/2014/main" id="{376BBC00-AA55-4473-B92F-9AD35BDE0D8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452438"/>
            <a:ext cx="7056438" cy="1400175"/>
          </a:xfrm>
          <a:extLst/>
        </p:spPr>
        <p:txBody>
          <a:bodyPr/>
          <a:lstStyle/>
          <a:p>
            <a:pPr>
              <a:defRPr/>
            </a:pPr>
            <a:r>
              <a:rPr lang="fr-FR" altLang="fr-FR" dirty="0"/>
              <a:t>7-10 </a:t>
            </a:r>
            <a:br>
              <a:rPr lang="fr-FR" altLang="fr-FR" dirty="0"/>
            </a:br>
            <a:r>
              <a:rPr lang="fr-FR" altLang="fr-FR" dirty="0"/>
              <a:t>1970</a:t>
            </a:r>
          </a:p>
        </p:txBody>
      </p:sp>
    </p:spTree>
    <p:extLst>
      <p:ext uri="{BB962C8B-B14F-4D97-AF65-F5344CB8AC3E}">
        <p14:creationId xmlns:p14="http://schemas.microsoft.com/office/powerpoint/2010/main" val="41395851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Image 2">
            <a:extLst>
              <a:ext uri="{FF2B5EF4-FFF2-40B4-BE49-F238E27FC236}">
                <a16:creationId xmlns:a16="http://schemas.microsoft.com/office/drawing/2014/main" id="{CE0841D6-F935-4E9B-B317-DD5FEBEE0A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132856"/>
            <a:ext cx="5715000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B44777E-6165-4B2B-9D42-8C4E0A7CFF7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49275" y="273050"/>
            <a:ext cx="8594725" cy="1146175"/>
          </a:xfrm>
        </p:spPr>
        <p:txBody>
          <a:bodyPr/>
          <a:lstStyle/>
          <a:p>
            <a:r>
              <a:rPr lang="fr-FR" sz="3600" dirty="0"/>
              <a:t>1</a:t>
            </a:r>
            <a:r>
              <a:rPr lang="fr-FR" sz="3600" baseline="30000" dirty="0"/>
              <a:t>ère</a:t>
            </a:r>
            <a:r>
              <a:rPr lang="fr-FR" sz="3600" dirty="0"/>
              <a:t> action: Paris 26 août 70, sur la tombe</a:t>
            </a:r>
            <a:br>
              <a:rPr lang="fr-FR" sz="3600" dirty="0"/>
            </a:br>
            <a:r>
              <a:rPr lang="fr-FR" sz="3600" dirty="0"/>
              <a:t>             du Soldat Inconnu</a:t>
            </a:r>
          </a:p>
        </p:txBody>
      </p:sp>
    </p:spTree>
    <p:extLst>
      <p:ext uri="{BB962C8B-B14F-4D97-AF65-F5344CB8AC3E}">
        <p14:creationId xmlns:p14="http://schemas.microsoft.com/office/powerpoint/2010/main" val="39878086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Image 1" descr="http://www.konbini.com/wp-content/blogs.dir/3/files/2017/04/lobs-2011-810x549.jpg">
            <a:extLst>
              <a:ext uri="{FF2B5EF4-FFF2-40B4-BE49-F238E27FC236}">
                <a16:creationId xmlns:a16="http://schemas.microsoft.com/office/drawing/2014/main" id="{A76FDC4F-1E7C-4BE6-9456-9B7AD1FA82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052513"/>
            <a:ext cx="7956550" cy="535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27844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Shape 1"/>
          <p:cNvSpPr txBox="1"/>
          <p:nvPr/>
        </p:nvSpPr>
        <p:spPr>
          <a:xfrm>
            <a:off x="256854" y="-10160"/>
            <a:ext cx="8527550" cy="1222625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>
              <a:lnSpc>
                <a:spcPct val="100000"/>
              </a:lnSpc>
            </a:pPr>
            <a:r>
              <a:rPr lang="fr-FR" sz="4000" dirty="0">
                <a:solidFill>
                  <a:srgbClr val="FF0000"/>
                </a:solidFill>
                <a:latin typeface="Calibri"/>
                <a:ea typeface="Microsoft YaHei"/>
              </a:rPr>
              <a:t>   L’universalité du droit des femmes </a:t>
            </a:r>
            <a:endParaRPr sz="4000" dirty="0">
              <a:solidFill>
                <a:srgbClr val="FF0000"/>
              </a:solidFill>
            </a:endParaRPr>
          </a:p>
        </p:txBody>
      </p:sp>
      <p:sp>
        <p:nvSpPr>
          <p:cNvPr id="74" name="TextShape 2"/>
          <p:cNvSpPr txBox="1"/>
          <p:nvPr/>
        </p:nvSpPr>
        <p:spPr>
          <a:xfrm>
            <a:off x="172720" y="1005840"/>
            <a:ext cx="8971280" cy="5758642"/>
          </a:xfrm>
          <a:prstGeom prst="rect">
            <a:avLst/>
          </a:prstGeom>
        </p:spPr>
        <p:txBody>
          <a:bodyPr lIns="90000" tIns="46800" rIns="90000" bIns="46800"/>
          <a:lstStyle/>
          <a:p>
            <a:r>
              <a:rPr lang="fr-FR" sz="3200" b="1" dirty="0">
                <a:solidFill>
                  <a:srgbClr val="000000"/>
                </a:solidFill>
                <a:latin typeface="Calibri"/>
                <a:ea typeface="Microsoft YaHei"/>
              </a:rPr>
              <a:t>CEDEF 1979: </a:t>
            </a:r>
            <a:r>
              <a:rPr lang="fr-FR" sz="3200" dirty="0">
                <a:solidFill>
                  <a:srgbClr val="000000"/>
                </a:solidFill>
                <a:latin typeface="Calibri"/>
                <a:ea typeface="Microsoft YaHei"/>
              </a:rPr>
              <a:t>convention pour </a:t>
            </a:r>
            <a:r>
              <a:rPr lang="fr-FR" sz="3200" dirty="0">
                <a:solidFill>
                  <a:srgbClr val="FF0000"/>
                </a:solidFill>
                <a:latin typeface="Calibri"/>
                <a:ea typeface="Microsoft YaHei"/>
              </a:rPr>
              <a:t>l’élimination des discriminations</a:t>
            </a:r>
            <a:r>
              <a:rPr lang="fr-FR" sz="3200" dirty="0">
                <a:solidFill>
                  <a:srgbClr val="000000"/>
                </a:solidFill>
                <a:latin typeface="Calibri"/>
                <a:ea typeface="Microsoft YaHei"/>
              </a:rPr>
              <a:t> envers les femmes….</a:t>
            </a:r>
            <a:r>
              <a:rPr lang="fr-FR" sz="3200" dirty="0">
                <a:solidFill>
                  <a:srgbClr val="000000"/>
                </a:solidFill>
                <a:highlight>
                  <a:srgbClr val="C0C0C0"/>
                </a:highlight>
                <a:latin typeface="Calibri"/>
                <a:ea typeface="Microsoft YaHei"/>
              </a:rPr>
              <a:t>RESERVES au nom des religions</a:t>
            </a:r>
          </a:p>
          <a:p>
            <a:pPr>
              <a:lnSpc>
                <a:spcPct val="100000"/>
              </a:lnSpc>
            </a:pPr>
            <a:r>
              <a:rPr lang="fr-FR" sz="3200" b="1" dirty="0">
                <a:solidFill>
                  <a:srgbClr val="000000"/>
                </a:solidFill>
                <a:latin typeface="Calibri"/>
                <a:ea typeface="Microsoft YaHei"/>
              </a:rPr>
              <a:t>                                 </a:t>
            </a:r>
            <a:r>
              <a:rPr lang="fr-FR" sz="3200" dirty="0">
                <a:solidFill>
                  <a:srgbClr val="000000"/>
                </a:solidFill>
                <a:latin typeface="Calibri"/>
                <a:ea typeface="Microsoft YaHei"/>
              </a:rPr>
              <a:t>alors que : </a:t>
            </a:r>
            <a:endParaRPr lang="fr-FR" sz="3200" b="1" dirty="0">
              <a:solidFill>
                <a:srgbClr val="000000"/>
              </a:solidFill>
              <a:latin typeface="Calibri"/>
              <a:ea typeface="Microsoft YaHei"/>
            </a:endParaRPr>
          </a:p>
          <a:p>
            <a:pPr>
              <a:lnSpc>
                <a:spcPct val="100000"/>
              </a:lnSpc>
            </a:pPr>
            <a:r>
              <a:rPr lang="fr-FR" sz="3200" b="1" dirty="0">
                <a:solidFill>
                  <a:srgbClr val="000000"/>
                </a:solidFill>
                <a:latin typeface="Calibri"/>
                <a:ea typeface="Microsoft YaHei"/>
              </a:rPr>
              <a:t>Charte ONU 1945</a:t>
            </a:r>
            <a:r>
              <a:rPr lang="fr-FR" sz="3200" dirty="0">
                <a:solidFill>
                  <a:srgbClr val="000000"/>
                </a:solidFill>
                <a:latin typeface="Calibri"/>
                <a:ea typeface="Microsoft YaHei"/>
              </a:rPr>
              <a:t> :réaffirme la foi dans les droits fondamentaux de l'homme, (…) et dans l'</a:t>
            </a:r>
            <a:r>
              <a:rPr lang="fr-FR" sz="3200" dirty="0">
                <a:solidFill>
                  <a:srgbClr val="FF0000"/>
                </a:solidFill>
                <a:latin typeface="Calibri"/>
                <a:ea typeface="Microsoft YaHei"/>
              </a:rPr>
              <a:t>égalité </a:t>
            </a:r>
            <a:r>
              <a:rPr lang="fr-FR" sz="3200" dirty="0">
                <a:solidFill>
                  <a:srgbClr val="000000"/>
                </a:solidFill>
                <a:latin typeface="Calibri"/>
                <a:ea typeface="Microsoft YaHei"/>
              </a:rPr>
              <a:t>des droits de l’homme et de la femme</a:t>
            </a:r>
            <a:endParaRPr sz="3200" dirty="0"/>
          </a:p>
          <a:p>
            <a:pPr>
              <a:lnSpc>
                <a:spcPct val="100000"/>
              </a:lnSpc>
            </a:pPr>
            <a:endParaRPr sz="3200" dirty="0"/>
          </a:p>
          <a:p>
            <a:pPr>
              <a:lnSpc>
                <a:spcPct val="100000"/>
              </a:lnSpc>
            </a:pPr>
            <a:r>
              <a:rPr lang="fr-FR" sz="3200" b="1" dirty="0">
                <a:solidFill>
                  <a:srgbClr val="000000"/>
                </a:solidFill>
                <a:latin typeface="Calibri"/>
                <a:ea typeface="Microsoft YaHei"/>
              </a:rPr>
              <a:t>DUDH 1948</a:t>
            </a:r>
            <a:r>
              <a:rPr lang="fr-FR" sz="3200" dirty="0">
                <a:solidFill>
                  <a:srgbClr val="000000"/>
                </a:solidFill>
                <a:latin typeface="Calibri"/>
                <a:ea typeface="Microsoft YaHei"/>
              </a:rPr>
              <a:t> : proclame que chacun peut se prévaloir de tous les droits et de toutes les libertés qui y sont énoncés, </a:t>
            </a:r>
            <a:r>
              <a:rPr lang="fr-FR" sz="3200" dirty="0">
                <a:solidFill>
                  <a:srgbClr val="FF0000"/>
                </a:solidFill>
                <a:latin typeface="Calibri"/>
                <a:ea typeface="Microsoft YaHei"/>
              </a:rPr>
              <a:t>sans distinction </a:t>
            </a:r>
            <a:r>
              <a:rPr lang="fr-FR" sz="3200" dirty="0">
                <a:solidFill>
                  <a:srgbClr val="000000"/>
                </a:solidFill>
                <a:latin typeface="Calibri"/>
                <a:ea typeface="Microsoft YaHei"/>
              </a:rPr>
              <a:t>(notamment) de sexe</a:t>
            </a:r>
          </a:p>
          <a:p>
            <a:pPr>
              <a:lnSpc>
                <a:spcPct val="100000"/>
              </a:lnSpc>
            </a:pPr>
            <a:endParaRPr lang="fr-FR" sz="3200" dirty="0">
              <a:solidFill>
                <a:srgbClr val="000000"/>
              </a:solidFill>
              <a:latin typeface="Calibri"/>
              <a:ea typeface="Microsoft YaHe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Shape 1"/>
          <p:cNvSpPr txBox="1"/>
          <p:nvPr/>
        </p:nvSpPr>
        <p:spPr>
          <a:xfrm>
            <a:off x="132080" y="233680"/>
            <a:ext cx="8563360" cy="12192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>
              <a:lnSpc>
                <a:spcPct val="100000"/>
              </a:lnSpc>
            </a:pPr>
            <a:r>
              <a:rPr lang="fr-FR" sz="4000" b="1" dirty="0">
                <a:solidFill>
                  <a:srgbClr val="FF0000"/>
                </a:solidFill>
                <a:latin typeface="Calibri"/>
                <a:ea typeface="Microsoft YaHei"/>
              </a:rPr>
              <a:t>    La laïcité un outil d’émancipation,       			  pourquoi ?         	</a:t>
            </a:r>
            <a:endParaRPr sz="4000" dirty="0">
              <a:solidFill>
                <a:srgbClr val="FF0000"/>
              </a:solidFill>
            </a:endParaRPr>
          </a:p>
        </p:txBody>
      </p:sp>
      <p:sp>
        <p:nvSpPr>
          <p:cNvPr id="45" name="TextShape 2"/>
          <p:cNvSpPr txBox="1"/>
          <p:nvPr/>
        </p:nvSpPr>
        <p:spPr>
          <a:xfrm>
            <a:off x="132080" y="1452880"/>
            <a:ext cx="9052560" cy="466128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just"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fr-FR" sz="3600" b="1" dirty="0">
                <a:solidFill>
                  <a:srgbClr val="000000"/>
                </a:solidFill>
                <a:latin typeface="Calibri"/>
                <a:ea typeface="Microsoft YaHei"/>
              </a:rPr>
              <a:t>        Qui est gêné par une religion </a:t>
            </a:r>
          </a:p>
          <a:p>
            <a:pPr>
              <a:lnSpc>
                <a:spcPct val="100000"/>
              </a:lnSpc>
            </a:pPr>
            <a:r>
              <a:rPr lang="fr-FR" sz="3600" b="1" dirty="0">
                <a:solidFill>
                  <a:srgbClr val="000000"/>
                </a:solidFill>
                <a:latin typeface="Calibri"/>
                <a:ea typeface="Microsoft YaHei"/>
              </a:rPr>
              <a:t>                     dominante ? </a:t>
            </a:r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fr-FR" sz="3600" b="1" dirty="0">
                <a:solidFill>
                  <a:srgbClr val="000000"/>
                </a:solidFill>
                <a:latin typeface="Calibri"/>
                <a:ea typeface="Microsoft YaHei"/>
              </a:rPr>
              <a:t>        Qu’en est-il pour les femmes ? </a:t>
            </a:r>
          </a:p>
          <a:p>
            <a:pPr>
              <a:lnSpc>
                <a:spcPct val="100000"/>
              </a:lnSpc>
            </a:pPr>
            <a:r>
              <a:rPr lang="fr-FR" sz="3600" b="1" dirty="0">
                <a:solidFill>
                  <a:srgbClr val="000000"/>
                </a:solidFill>
                <a:latin typeface="Calibri"/>
                <a:ea typeface="Microsoft YaHei"/>
              </a:rPr>
              <a:t>                    Années 70, un tournant</a:t>
            </a:r>
          </a:p>
          <a:p>
            <a:pPr>
              <a:lnSpc>
                <a:spcPct val="100000"/>
              </a:lnSpc>
            </a:pPr>
            <a:r>
              <a:rPr lang="fr-FR" sz="3600" b="1" dirty="0">
                <a:solidFill>
                  <a:srgbClr val="000000"/>
                </a:solidFill>
                <a:latin typeface="Calibri"/>
                <a:ea typeface="Microsoft YaHei"/>
              </a:rPr>
              <a:t>                    Activisme des religions</a:t>
            </a:r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fr-FR" sz="3600" b="1" dirty="0">
                <a:solidFill>
                  <a:srgbClr val="000000"/>
                </a:solidFill>
                <a:latin typeface="Calibri"/>
                <a:ea typeface="Microsoft YaHei"/>
              </a:rPr>
              <a:t>         La laïcité est-elle suffisante ?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4436296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Shape 1"/>
          <p:cNvSpPr txBox="1"/>
          <p:nvPr/>
        </p:nvSpPr>
        <p:spPr>
          <a:xfrm>
            <a:off x="0" y="0"/>
            <a:ext cx="9041259" cy="103769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>
              <a:lnSpc>
                <a:spcPct val="100000"/>
              </a:lnSpc>
            </a:pPr>
            <a:r>
              <a:rPr lang="fr-FR" sz="4000" dirty="0">
                <a:solidFill>
                  <a:srgbClr val="000000"/>
                </a:solidFill>
                <a:latin typeface="Calibri"/>
                <a:ea typeface="Microsoft YaHei"/>
              </a:rPr>
              <a:t>               Activisme des religions</a:t>
            </a:r>
            <a:endParaRPr sz="4000" dirty="0"/>
          </a:p>
        </p:txBody>
      </p:sp>
      <p:sp>
        <p:nvSpPr>
          <p:cNvPr id="70" name="TextShape 2"/>
          <p:cNvSpPr txBox="1"/>
          <p:nvPr/>
        </p:nvSpPr>
        <p:spPr>
          <a:xfrm>
            <a:off x="102741" y="1191802"/>
            <a:ext cx="8815227" cy="5639922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fr-FR" sz="3600" b="1" dirty="0">
                <a:solidFill>
                  <a:srgbClr val="000000"/>
                </a:solidFill>
                <a:latin typeface="Calibri"/>
                <a:ea typeface="Microsoft YaHei"/>
              </a:rPr>
              <a:t>Humane Vitae, </a:t>
            </a:r>
            <a:r>
              <a:rPr lang="fr-FR" sz="3600" dirty="0">
                <a:solidFill>
                  <a:srgbClr val="000000"/>
                </a:solidFill>
                <a:latin typeface="Calibri"/>
                <a:ea typeface="Microsoft YaHei"/>
              </a:rPr>
              <a:t>1968 « moyens illicites de </a:t>
            </a:r>
            <a:r>
              <a:rPr lang="fr-FR" sz="3600" dirty="0">
                <a:solidFill>
                  <a:srgbClr val="FF0000"/>
                </a:solidFill>
                <a:latin typeface="Calibri"/>
                <a:ea typeface="Microsoft YaHei"/>
              </a:rPr>
              <a:t>régulation des naissances (…) </a:t>
            </a:r>
            <a:r>
              <a:rPr lang="fr-FR" sz="3600" dirty="0">
                <a:solidFill>
                  <a:srgbClr val="000000"/>
                </a:solidFill>
                <a:latin typeface="Calibri"/>
                <a:ea typeface="Microsoft YaHei"/>
              </a:rPr>
              <a:t>processus intrinsèquement malhonnête »</a:t>
            </a:r>
            <a:endParaRPr sz="3600" dirty="0"/>
          </a:p>
          <a:p>
            <a:pPr>
              <a:lnSpc>
                <a:spcPct val="100000"/>
              </a:lnSpc>
            </a:pPr>
            <a:r>
              <a:rPr lang="fr-FR" sz="3600" b="1" dirty="0">
                <a:solidFill>
                  <a:srgbClr val="000000"/>
                </a:solidFill>
                <a:latin typeface="Calibri"/>
                <a:ea typeface="Microsoft YaHei"/>
              </a:rPr>
              <a:t>Cardinal Archevêque de Paris, </a:t>
            </a:r>
            <a:r>
              <a:rPr lang="fr-FR" sz="3600" dirty="0">
                <a:solidFill>
                  <a:srgbClr val="000000"/>
                </a:solidFill>
                <a:latin typeface="Calibri"/>
                <a:ea typeface="Microsoft YaHei"/>
              </a:rPr>
              <a:t>2016 prône le retrait du droit de communier aux femmes qui prennent </a:t>
            </a:r>
            <a:r>
              <a:rPr lang="fr-FR" sz="3600" dirty="0">
                <a:solidFill>
                  <a:srgbClr val="FF0000"/>
                </a:solidFill>
                <a:latin typeface="Calibri"/>
                <a:ea typeface="Microsoft YaHei"/>
              </a:rPr>
              <a:t>la pilule</a:t>
            </a:r>
          </a:p>
          <a:p>
            <a:r>
              <a:rPr lang="fr-FR" sz="3600" b="1" dirty="0">
                <a:latin typeface="Calibri" panose="020F0502020204030204" pitchFamily="34" charset="0"/>
                <a:ea typeface="Microsoft YaHei"/>
              </a:rPr>
              <a:t>Le Pape François, </a:t>
            </a:r>
            <a:r>
              <a:rPr lang="fr-FR" sz="3600" dirty="0">
                <a:latin typeface="Calibri" panose="020F0502020204030204" pitchFamily="34" charset="0"/>
                <a:ea typeface="Microsoft YaHei"/>
              </a:rPr>
              <a:t>2018</a:t>
            </a:r>
            <a:r>
              <a:rPr lang="fr-FR" sz="3600" b="1" dirty="0">
                <a:latin typeface="Calibri" panose="020F0502020204030204" pitchFamily="34" charset="0"/>
                <a:ea typeface="Microsoft YaHei"/>
              </a:rPr>
              <a:t> </a:t>
            </a:r>
            <a:r>
              <a:rPr lang="fr-FR" sz="3600" dirty="0">
                <a:latin typeface="Calibri" panose="020F0502020204030204" pitchFamily="34" charset="0"/>
                <a:ea typeface="Microsoft YaHei"/>
              </a:rPr>
              <a:t>« avoir recours à l’avortement est </a:t>
            </a:r>
            <a:r>
              <a:rPr lang="fr-FR" sz="3600" dirty="0">
                <a:latin typeface="Calibri" panose="020F0502020204030204" pitchFamily="34" charset="0"/>
              </a:rPr>
              <a:t>assimilable au recours à </a:t>
            </a:r>
            <a:r>
              <a:rPr lang="fr-FR" sz="3600" dirty="0">
                <a:solidFill>
                  <a:srgbClr val="FF0000"/>
                </a:solidFill>
                <a:latin typeface="Calibri" panose="020F0502020204030204" pitchFamily="34" charset="0"/>
              </a:rPr>
              <a:t>un tueur à gages",</a:t>
            </a:r>
            <a:r>
              <a:rPr lang="fr-FR" sz="3600" dirty="0">
                <a:solidFill>
                  <a:srgbClr val="FF0000"/>
                </a:solidFill>
              </a:rPr>
              <a:t>                                                  			</a:t>
            </a:r>
            <a:endParaRPr sz="3600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</a:pPr>
            <a:r>
              <a:rPr lang="fr-FR" sz="2800" b="1" dirty="0">
                <a:solidFill>
                  <a:srgbClr val="000000"/>
                </a:solidFill>
                <a:latin typeface="Calibri"/>
                <a:ea typeface="Microsoft YaHei"/>
              </a:rPr>
              <a:t>              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1626063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A99FCD8D-065E-431F-9DC2-BFA45CA4FB41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1574800"/>
            <a:ext cx="8977313" cy="5010150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fr-FR" sz="3200" b="1" dirty="0">
                <a:solidFill>
                  <a:srgbClr val="000000"/>
                </a:solidFill>
                <a:latin typeface="Calibri" panose="020F0502020204030204" pitchFamily="34" charset="0"/>
                <a:ea typeface="Microsoft YaHei"/>
              </a:rPr>
              <a:t>    «</a:t>
            </a:r>
            <a:r>
              <a:rPr lang="fr-FR" sz="3200" dirty="0">
                <a:solidFill>
                  <a:srgbClr val="000000"/>
                </a:solidFill>
                <a:latin typeface="Calibri" panose="020F0502020204030204" pitchFamily="34" charset="0"/>
                <a:ea typeface="Microsoft YaHei"/>
              </a:rPr>
              <a:t>bioéthique musulmane : </a:t>
            </a:r>
            <a:r>
              <a:rPr lang="fr-FR" sz="3200" dirty="0">
                <a:solidFill>
                  <a:srgbClr val="FF0000"/>
                </a:solidFill>
                <a:latin typeface="Calibri" panose="020F0502020204030204" pitchFamily="34" charset="0"/>
                <a:ea typeface="Microsoft YaHei"/>
              </a:rPr>
              <a:t>l'embryon a le </a:t>
            </a:r>
            <a:r>
              <a:rPr lang="fr-FR" sz="3200" dirty="0">
                <a:solidFill>
                  <a:srgbClr val="000000"/>
                </a:solidFill>
                <a:latin typeface="Calibri" panose="020F0502020204030204" pitchFamily="34" charset="0"/>
                <a:ea typeface="Microsoft YaHei"/>
              </a:rPr>
              <a:t>même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FR" sz="3200" dirty="0">
                <a:solidFill>
                  <a:srgbClr val="000000"/>
                </a:solidFill>
                <a:latin typeface="Calibri" panose="020F0502020204030204" pitchFamily="34" charset="0"/>
                <a:ea typeface="Microsoft YaHei"/>
              </a:rPr>
              <a:t>    statut que la </a:t>
            </a:r>
            <a:r>
              <a:rPr lang="fr-FR" sz="3200" dirty="0">
                <a:solidFill>
                  <a:srgbClr val="FF0000"/>
                </a:solidFill>
                <a:latin typeface="Calibri" panose="020F0502020204030204" pitchFamily="34" charset="0"/>
                <a:ea typeface="Microsoft YaHei"/>
              </a:rPr>
              <a:t>personne vivante </a:t>
            </a:r>
            <a:r>
              <a:rPr lang="fr-FR" sz="3200" dirty="0">
                <a:solidFill>
                  <a:srgbClr val="000000"/>
                </a:solidFill>
                <a:latin typeface="Calibri" panose="020F0502020204030204" pitchFamily="34" charset="0"/>
                <a:ea typeface="Microsoft YaHei"/>
              </a:rPr>
              <a:t>dès la fécondation »</a:t>
            </a:r>
            <a:endParaRPr lang="fr-FR" sz="3200" dirty="0">
              <a:latin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fr-FR" sz="3200" dirty="0">
                <a:solidFill>
                  <a:srgbClr val="000000"/>
                </a:solidFill>
                <a:latin typeface="Calibri" panose="020F0502020204030204" pitchFamily="34" charset="0"/>
                <a:ea typeface="Microsoft YaHei"/>
              </a:rPr>
              <a:t>     « </a:t>
            </a:r>
            <a:r>
              <a:rPr lang="fr-FR" sz="3200" dirty="0">
                <a:solidFill>
                  <a:srgbClr val="FF0000"/>
                </a:solidFill>
                <a:latin typeface="Calibri" panose="020F0502020204030204" pitchFamily="34" charset="0"/>
                <a:ea typeface="Microsoft YaHei"/>
              </a:rPr>
              <a:t>Le voile </a:t>
            </a:r>
            <a:r>
              <a:rPr lang="fr-FR" sz="3200" dirty="0">
                <a:solidFill>
                  <a:srgbClr val="000000"/>
                </a:solidFill>
                <a:latin typeface="Calibri" panose="020F0502020204030204" pitchFamily="34" charset="0"/>
                <a:ea typeface="Microsoft YaHei"/>
              </a:rPr>
              <a:t>est une prescription (Coran 33-59)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FR" sz="3200" dirty="0">
                <a:solidFill>
                  <a:srgbClr val="000000"/>
                </a:solidFill>
                <a:latin typeface="Calibri" panose="020F0502020204030204" pitchFamily="34" charset="0"/>
                <a:ea typeface="Microsoft YaHei"/>
              </a:rPr>
              <a:t>     recommandée par le Prophète ».</a:t>
            </a:r>
            <a:endParaRPr lang="fr-FR" sz="3200" dirty="0">
              <a:latin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fr-FR" sz="3200" dirty="0">
                <a:solidFill>
                  <a:srgbClr val="000000"/>
                </a:solidFill>
                <a:latin typeface="Calibri" panose="020F0502020204030204" pitchFamily="34" charset="0"/>
                <a:ea typeface="Microsoft YaHei"/>
              </a:rPr>
              <a:t>    La citation n’est pas complète, aucune allusion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FR" sz="3200" dirty="0">
                <a:solidFill>
                  <a:srgbClr val="000000"/>
                </a:solidFill>
                <a:latin typeface="Calibri" panose="020F0502020204030204" pitchFamily="34" charset="0"/>
                <a:ea typeface="Microsoft YaHei"/>
              </a:rPr>
              <a:t>    aux débats sur le sens du texte, on pourrait croire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FR" sz="3200" dirty="0">
                <a:solidFill>
                  <a:srgbClr val="000000"/>
                </a:solidFill>
                <a:latin typeface="Calibri" panose="020F0502020204030204" pitchFamily="34" charset="0"/>
                <a:ea typeface="Microsoft YaHei"/>
              </a:rPr>
              <a:t>    qu’il s’agit d’un pilier de l’Islam!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FR" sz="3600" dirty="0">
                <a:solidFill>
                  <a:srgbClr val="000000"/>
                </a:solidFill>
                <a:latin typeface="Calibri"/>
                <a:ea typeface="Microsoft YaHei"/>
              </a:rPr>
              <a:t>        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FR" sz="3600" dirty="0">
                <a:solidFill>
                  <a:srgbClr val="000000"/>
                </a:solidFill>
                <a:latin typeface="Calibri"/>
                <a:ea typeface="Microsoft YaHei"/>
              </a:rPr>
              <a:t>    </a:t>
            </a:r>
          </a:p>
          <a:p>
            <a:pPr marL="0" indent="0">
              <a:lnSpc>
                <a:spcPct val="100000"/>
              </a:lnSpc>
              <a:buNone/>
            </a:pPr>
            <a:endParaRPr lang="fr-FR" sz="3600" dirty="0">
              <a:solidFill>
                <a:srgbClr val="000000"/>
              </a:solidFill>
              <a:latin typeface="Calibri"/>
              <a:ea typeface="Microsoft YaHei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fr-FR" sz="3600" dirty="0">
                <a:solidFill>
                  <a:srgbClr val="000000"/>
                </a:solidFill>
                <a:latin typeface="Calibri"/>
                <a:ea typeface="Microsoft YaHei"/>
              </a:rPr>
              <a:t>  </a:t>
            </a:r>
            <a:r>
              <a:rPr lang="fr-FR" sz="3600" i="1" dirty="0">
                <a:solidFill>
                  <a:srgbClr val="000000"/>
                </a:solidFill>
                <a:latin typeface="Calibri"/>
                <a:ea typeface="Microsoft YaHei"/>
              </a:rPr>
              <a:t> 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FR" sz="3600" dirty="0">
                <a:solidFill>
                  <a:srgbClr val="000000"/>
                </a:solidFill>
                <a:latin typeface="Calibri"/>
                <a:ea typeface="Microsoft YaHei"/>
              </a:rPr>
              <a:t> 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FR" sz="3600" dirty="0"/>
              <a:t>   		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74B26813-2BA8-438E-982D-0112A90F534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73050"/>
            <a:ext cx="8229600" cy="990600"/>
          </a:xfrm>
        </p:spPr>
        <p:txBody>
          <a:bodyPr/>
          <a:lstStyle/>
          <a:p>
            <a:r>
              <a:rPr lang="fr-FR" sz="3600" dirty="0"/>
              <a:t>     2014, la Convention Citoyenne (CFCM)</a:t>
            </a:r>
          </a:p>
        </p:txBody>
      </p:sp>
    </p:spTree>
    <p:extLst>
      <p:ext uri="{BB962C8B-B14F-4D97-AF65-F5344CB8AC3E}">
        <p14:creationId xmlns:p14="http://schemas.microsoft.com/office/powerpoint/2010/main" val="30216337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Shape 1"/>
          <p:cNvSpPr txBox="1"/>
          <p:nvPr/>
        </p:nvSpPr>
        <p:spPr>
          <a:xfrm>
            <a:off x="236306" y="0"/>
            <a:ext cx="8907694" cy="1402081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>
              <a:lnSpc>
                <a:spcPct val="100000"/>
              </a:lnSpc>
            </a:pPr>
            <a:r>
              <a:rPr lang="fr-FR" sz="4000" dirty="0">
                <a:solidFill>
                  <a:srgbClr val="000000"/>
                </a:solidFill>
                <a:latin typeface="Calibri"/>
                <a:ea typeface="Microsoft YaHei"/>
              </a:rPr>
              <a:t>Pressions internationales  contre  l’IVG			</a:t>
            </a:r>
            <a:endParaRPr sz="4000" dirty="0"/>
          </a:p>
        </p:txBody>
      </p:sp>
      <p:sp>
        <p:nvSpPr>
          <p:cNvPr id="72" name="TextShape 2"/>
          <p:cNvSpPr txBox="1"/>
          <p:nvPr/>
        </p:nvSpPr>
        <p:spPr>
          <a:xfrm>
            <a:off x="458100" y="1212351"/>
            <a:ext cx="8685900" cy="5496709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fr-FR" sz="3200" b="1" dirty="0">
                <a:solidFill>
                  <a:srgbClr val="000000"/>
                </a:solidFill>
                <a:latin typeface="Calibri"/>
                <a:ea typeface="Microsoft YaHei"/>
              </a:rPr>
              <a:t>1994, </a:t>
            </a:r>
            <a:r>
              <a:rPr lang="fr-FR" sz="3200" dirty="0">
                <a:solidFill>
                  <a:srgbClr val="000000"/>
                </a:solidFill>
                <a:latin typeface="Calibri"/>
                <a:ea typeface="Microsoft YaHei"/>
              </a:rPr>
              <a:t>Le Caire, conférence internationale  population et développement</a:t>
            </a:r>
            <a:endParaRPr sz="3200" dirty="0"/>
          </a:p>
          <a:p>
            <a:pPr>
              <a:lnSpc>
                <a:spcPct val="100000"/>
              </a:lnSpc>
            </a:pPr>
            <a:r>
              <a:rPr lang="fr-FR" sz="3200" dirty="0">
                <a:solidFill>
                  <a:srgbClr val="FF0000"/>
                </a:solidFill>
                <a:latin typeface="Calibri"/>
                <a:ea typeface="Microsoft YaHei"/>
              </a:rPr>
              <a:t>       Lobbying effréné du Vatican, blocage de la    conférence, alliance avec théocraties islamistes, compromis historique :</a:t>
            </a:r>
            <a:endParaRPr sz="3200" dirty="0"/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3200" dirty="0">
                <a:solidFill>
                  <a:srgbClr val="000000"/>
                </a:solidFill>
                <a:latin typeface="Calibri"/>
                <a:ea typeface="Microsoft YaHei"/>
              </a:rPr>
              <a:t>L’IVG n'est pas une méthode de planification</a:t>
            </a:r>
            <a:endParaRPr sz="3200" dirty="0"/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3200" dirty="0">
                <a:solidFill>
                  <a:srgbClr val="000000"/>
                </a:solidFill>
                <a:latin typeface="Calibri"/>
                <a:ea typeface="Microsoft YaHei"/>
              </a:rPr>
              <a:t>Toute modification des lois sur l'IVG relève du niveau national ou local</a:t>
            </a:r>
          </a:p>
          <a:p>
            <a:pPr>
              <a:lnSpc>
                <a:spcPct val="100000"/>
              </a:lnSpc>
            </a:pPr>
            <a:r>
              <a:rPr lang="fr-FR" sz="3200" dirty="0">
                <a:solidFill>
                  <a:srgbClr val="000000"/>
                </a:solidFill>
                <a:latin typeface="Calibri"/>
                <a:ea typeface="Microsoft YaHei"/>
              </a:rPr>
              <a:t> </a:t>
            </a:r>
            <a:r>
              <a:rPr lang="fr-FR" sz="3200" b="1" dirty="0">
                <a:solidFill>
                  <a:srgbClr val="000000"/>
                </a:solidFill>
                <a:latin typeface="Calibri"/>
                <a:ea typeface="Microsoft YaHei"/>
              </a:rPr>
              <a:t>2014,</a:t>
            </a:r>
            <a:r>
              <a:rPr lang="fr-FR" sz="3200" dirty="0">
                <a:solidFill>
                  <a:srgbClr val="000000"/>
                </a:solidFill>
                <a:latin typeface="Calibri"/>
                <a:ea typeface="Microsoft YaHei"/>
              </a:rPr>
              <a:t> New York, </a:t>
            </a:r>
            <a:r>
              <a:rPr lang="fr-FR" sz="3200" dirty="0">
                <a:latin typeface="Calibri"/>
                <a:ea typeface="Microsoft YaHei"/>
              </a:rPr>
              <a:t>le Caire +20 </a:t>
            </a:r>
            <a:endParaRPr sz="3200" dirty="0"/>
          </a:p>
          <a:p>
            <a:pPr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Shape 1"/>
          <p:cNvSpPr txBox="1"/>
          <p:nvPr/>
        </p:nvSpPr>
        <p:spPr>
          <a:xfrm>
            <a:off x="457200" y="274680"/>
            <a:ext cx="8227800" cy="927955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>
              <a:lnSpc>
                <a:spcPct val="100000"/>
              </a:lnSpc>
            </a:pPr>
            <a:r>
              <a:rPr lang="fr-FR" sz="4000" dirty="0">
                <a:solidFill>
                  <a:srgbClr val="000000"/>
                </a:solidFill>
                <a:latin typeface="Calibri"/>
                <a:ea typeface="Microsoft YaHei"/>
              </a:rPr>
              <a:t>            Les textes « obscurcis »</a:t>
            </a:r>
            <a:endParaRPr sz="4000" dirty="0"/>
          </a:p>
        </p:txBody>
      </p:sp>
      <p:sp>
        <p:nvSpPr>
          <p:cNvPr id="78" name="TextShape 2"/>
          <p:cNvSpPr txBox="1"/>
          <p:nvPr/>
        </p:nvSpPr>
        <p:spPr>
          <a:xfrm>
            <a:off x="457200" y="1202635"/>
            <a:ext cx="8227800" cy="5655365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fr-FR" sz="3200" b="1" dirty="0">
                <a:solidFill>
                  <a:srgbClr val="000000"/>
                </a:solidFill>
                <a:latin typeface="Calibri"/>
                <a:ea typeface="Microsoft YaHei"/>
              </a:rPr>
              <a:t>                             </a:t>
            </a:r>
          </a:p>
          <a:p>
            <a:pPr>
              <a:lnSpc>
                <a:spcPct val="100000"/>
              </a:lnSpc>
            </a:pPr>
            <a:r>
              <a:rPr lang="fr-FR" sz="3200" b="1" dirty="0">
                <a:solidFill>
                  <a:srgbClr val="000000"/>
                </a:solidFill>
                <a:latin typeface="Calibri"/>
                <a:ea typeface="Microsoft YaHei"/>
              </a:rPr>
              <a:t>1994 </a:t>
            </a:r>
            <a:r>
              <a:rPr lang="fr-FR" sz="3200" dirty="0">
                <a:solidFill>
                  <a:srgbClr val="000000"/>
                </a:solidFill>
                <a:latin typeface="Calibri"/>
                <a:ea typeface="Microsoft YaHei"/>
              </a:rPr>
              <a:t>: Le Caire conférence sur Population et Développement «en</a:t>
            </a:r>
            <a:r>
              <a:rPr lang="fr-FR" sz="3200" b="1" dirty="0">
                <a:solidFill>
                  <a:srgbClr val="000000"/>
                </a:solidFill>
                <a:latin typeface="Calibri"/>
                <a:ea typeface="Microsoft YaHei"/>
              </a:rPr>
              <a:t> respectant pleinement les religions »</a:t>
            </a:r>
          </a:p>
          <a:p>
            <a:pPr>
              <a:lnSpc>
                <a:spcPct val="100000"/>
              </a:lnSpc>
            </a:pPr>
            <a:endParaRPr b="1" dirty="0"/>
          </a:p>
          <a:p>
            <a:pPr>
              <a:lnSpc>
                <a:spcPct val="100000"/>
              </a:lnSpc>
            </a:pPr>
            <a:r>
              <a:rPr lang="fr-FR" sz="3200" b="1" dirty="0">
                <a:solidFill>
                  <a:srgbClr val="000000"/>
                </a:solidFill>
                <a:latin typeface="Calibri"/>
                <a:ea typeface="Microsoft YaHei"/>
              </a:rPr>
              <a:t>2009 </a:t>
            </a:r>
            <a:r>
              <a:rPr lang="fr-FR" sz="3200" dirty="0">
                <a:solidFill>
                  <a:srgbClr val="000000"/>
                </a:solidFill>
                <a:latin typeface="Calibri"/>
                <a:ea typeface="Microsoft YaHei"/>
              </a:rPr>
              <a:t>: Charte Européenne des Droits Fondamentaux « dans le </a:t>
            </a:r>
            <a:r>
              <a:rPr lang="fr-FR" sz="3200" b="1" dirty="0">
                <a:solidFill>
                  <a:srgbClr val="000000"/>
                </a:solidFill>
                <a:latin typeface="Calibri"/>
                <a:ea typeface="Microsoft YaHei"/>
              </a:rPr>
              <a:t>respect de la diversité des cultures et des traditions </a:t>
            </a:r>
            <a:r>
              <a:rPr lang="fr-FR" sz="3200" dirty="0">
                <a:solidFill>
                  <a:srgbClr val="000000"/>
                </a:solidFill>
                <a:latin typeface="Calibri"/>
                <a:ea typeface="Microsoft YaHei"/>
              </a:rPr>
              <a:t>des peuples d'Europe »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D45F1F-5D46-4E0A-9859-1901214C2A3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50913" y="71438"/>
            <a:ext cx="8193087" cy="730250"/>
          </a:xfrm>
        </p:spPr>
        <p:txBody>
          <a:bodyPr/>
          <a:lstStyle/>
          <a:p>
            <a:r>
              <a:rPr lang="fr-FR" sz="3600" dirty="0"/>
              <a:t>  </a:t>
            </a:r>
            <a:br>
              <a:rPr lang="fr-FR" sz="3600" dirty="0"/>
            </a:br>
            <a:r>
              <a:rPr lang="fr-FR" sz="3600" dirty="0"/>
              <a:t>        Contexte géopolitique</a:t>
            </a:r>
            <a:br>
              <a:rPr lang="fr-FR" sz="3600" dirty="0"/>
            </a:br>
            <a:endParaRPr lang="fr-FR" sz="360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8117099-2A06-4B96-B8A3-EA9A8A7D44C4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84150" y="1027113"/>
            <a:ext cx="8959850" cy="6143625"/>
          </a:xfrm>
        </p:spPr>
        <p:txBody>
          <a:bodyPr/>
          <a:lstStyle/>
          <a:p>
            <a:pPr marL="0" indent="0">
              <a:buNone/>
            </a:pPr>
            <a:r>
              <a:rPr lang="fr-FR" b="1" dirty="0"/>
              <a:t>                               1979 </a:t>
            </a:r>
          </a:p>
          <a:p>
            <a:pPr marL="0" indent="0">
              <a:buNone/>
            </a:pPr>
            <a:r>
              <a:rPr lang="fr-FR" dirty="0"/>
              <a:t>       Iran, révolution islamique</a:t>
            </a:r>
          </a:p>
          <a:p>
            <a:pPr marL="0" indent="0">
              <a:buNone/>
            </a:pPr>
            <a:r>
              <a:rPr lang="fr-FR" dirty="0"/>
              <a:t>       Arabie Saoudite, occupation de la Mecque </a:t>
            </a:r>
          </a:p>
          <a:p>
            <a:pPr marL="0" indent="0">
              <a:buNone/>
            </a:pPr>
            <a:r>
              <a:rPr lang="fr-FR" dirty="0"/>
              <a:t>       Afghanistan, entrée de troupe soviétiques</a:t>
            </a:r>
          </a:p>
          <a:p>
            <a:pPr marL="0" indent="0">
              <a:buNone/>
            </a:pPr>
            <a:r>
              <a:rPr lang="fr-FR" dirty="0"/>
              <a:t>                               </a:t>
            </a:r>
            <a:r>
              <a:rPr lang="fr-FR" b="1" dirty="0"/>
              <a:t>1989</a:t>
            </a:r>
          </a:p>
          <a:p>
            <a:pPr marL="0" indent="0">
              <a:buNone/>
            </a:pPr>
            <a:r>
              <a:rPr lang="fr-FR" dirty="0"/>
              <a:t>      Chute du Mur de Berlin </a:t>
            </a:r>
          </a:p>
          <a:p>
            <a:pPr marL="0" indent="0">
              <a:buNone/>
            </a:pPr>
            <a:r>
              <a:rPr lang="fr-FR" dirty="0"/>
              <a:t>             Fin des idéologies politiques </a:t>
            </a:r>
          </a:p>
          <a:p>
            <a:pPr marL="0" indent="0">
              <a:buNone/>
            </a:pPr>
            <a:r>
              <a:rPr lang="fr-FR" dirty="0"/>
              <a:t>             Résurgence du nationalisme et du religieux</a:t>
            </a:r>
          </a:p>
          <a:p>
            <a:pPr marL="0" indent="0">
              <a:buNone/>
            </a:pPr>
            <a:r>
              <a:rPr lang="fr-FR" dirty="0"/>
              <a:t>      Fatwa contre Salam Rushdie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411180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>
            <a:extLst>
              <a:ext uri="{FF2B5EF4-FFF2-40B4-BE49-F238E27FC236}">
                <a16:creationId xmlns:a16="http://schemas.microsoft.com/office/drawing/2014/main" id="{0905FB20-17EC-4469-BD60-4FC341549FC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-11113" y="0"/>
            <a:ext cx="9155113" cy="2012950"/>
          </a:xfrm>
          <a:extLst/>
        </p:spPr>
        <p:txBody>
          <a:bodyPr/>
          <a:lstStyle/>
          <a:p>
            <a:pPr>
              <a:defRPr/>
            </a:pPr>
            <a:r>
              <a:rPr lang="fr-FR" altLang="fr-FR" sz="3600" dirty="0"/>
              <a:t>    Invisibilité des femmes dans l’espace</a:t>
            </a:r>
            <a:br>
              <a:rPr lang="fr-FR" altLang="fr-FR" sz="3600" dirty="0"/>
            </a:br>
            <a:r>
              <a:rPr lang="fr-FR" altLang="fr-FR" sz="3600" dirty="0"/>
              <a:t>           public et statut de 2d rang</a:t>
            </a:r>
            <a:br>
              <a:rPr lang="fr-FR" altLang="fr-FR" sz="3600" dirty="0"/>
            </a:br>
            <a:r>
              <a:rPr lang="fr-FR" altLang="fr-FR" sz="3600" dirty="0"/>
              <a:t> 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57B5FA3-1DC9-4E5B-9952-696F8BED319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23825" y="1746250"/>
            <a:ext cx="9020175" cy="4941888"/>
          </a:xfrm>
        </p:spPr>
        <p:txBody>
          <a:bodyPr/>
          <a:lstStyle/>
          <a:p>
            <a:pPr marL="0" indent="0">
              <a:buFont typeface="Wingdings 3" panose="05040102010807070707" pitchFamily="18" charset="2"/>
              <a:buNone/>
              <a:defRPr/>
            </a:pPr>
            <a:r>
              <a:rPr lang="fr-FR" sz="3200" dirty="0"/>
              <a:t>  </a:t>
            </a:r>
          </a:p>
          <a:p>
            <a:pPr>
              <a:defRPr/>
            </a:pPr>
            <a:r>
              <a:rPr lang="fr-FR" sz="3200" dirty="0"/>
              <a:t> Iran, février 1979</a:t>
            </a:r>
            <a:endParaRPr lang="fr-FR" dirty="0"/>
          </a:p>
          <a:p>
            <a:pPr marL="0" indent="0">
              <a:buFont typeface="Wingdings 3" panose="05040102010807070707" pitchFamily="18" charset="2"/>
              <a:buNone/>
              <a:defRPr/>
            </a:pPr>
            <a:endParaRPr lang="fr-FR" sz="2800" dirty="0"/>
          </a:p>
          <a:p>
            <a:pPr>
              <a:defRPr/>
            </a:pPr>
            <a:r>
              <a:rPr lang="fr-FR" sz="2800" dirty="0"/>
              <a:t>Régression droit des femmes  :          </a:t>
            </a:r>
          </a:p>
          <a:p>
            <a:pPr marL="0" indent="0">
              <a:buNone/>
              <a:defRPr/>
            </a:pPr>
            <a:r>
              <a:rPr lang="fr-FR" sz="2400" dirty="0"/>
              <a:t>obligations vestimentaires, révision de la loi sur la protection de </a:t>
            </a:r>
          </a:p>
          <a:p>
            <a:pPr marL="0" indent="0">
              <a:buNone/>
              <a:defRPr/>
            </a:pPr>
            <a:r>
              <a:rPr lang="fr-FR" sz="2400" dirty="0"/>
              <a:t>la famille, ségrégation, témoignage d’une femmes moitié de celui </a:t>
            </a:r>
          </a:p>
          <a:p>
            <a:pPr marL="0" indent="0">
              <a:buNone/>
              <a:defRPr/>
            </a:pPr>
            <a:r>
              <a:rPr lang="fr-FR" sz="2400" dirty="0"/>
              <a:t>d’un homme, obligation autorisation du mari pour sortir du </a:t>
            </a:r>
          </a:p>
          <a:p>
            <a:pPr marL="0" indent="0">
              <a:buNone/>
              <a:defRPr/>
            </a:pPr>
            <a:r>
              <a:rPr lang="fr-FR" sz="2400" dirty="0"/>
              <a:t>territoires, garde des enfants au père à partir de 7 ans, </a:t>
            </a:r>
          </a:p>
          <a:p>
            <a:pPr marL="0" indent="0">
              <a:buNone/>
              <a:defRPr/>
            </a:pPr>
            <a:r>
              <a:rPr lang="fr-FR" sz="2400" dirty="0"/>
              <a:t>interdiction de certains métiers,…) </a:t>
            </a:r>
          </a:p>
          <a:p>
            <a:pPr marL="0" indent="0">
              <a:buFont typeface="Wingdings 3" panose="05040102010807070707" pitchFamily="18" charset="2"/>
              <a:buNone/>
              <a:defRPr/>
            </a:pPr>
            <a:endParaRPr lang="fr-FR" sz="2800" dirty="0"/>
          </a:p>
        </p:txBody>
      </p:sp>
      <p:pic>
        <p:nvPicPr>
          <p:cNvPr id="12292" name="Image 4">
            <a:extLst>
              <a:ext uri="{FF2B5EF4-FFF2-40B4-BE49-F238E27FC236}">
                <a16:creationId xmlns:a16="http://schemas.microsoft.com/office/drawing/2014/main" id="{3AC7BE97-37EE-492C-AC43-1F9CC4F4C6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382" y="1558869"/>
            <a:ext cx="2374714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45583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re 1">
            <a:extLst>
              <a:ext uri="{FF2B5EF4-FFF2-40B4-BE49-F238E27FC236}">
                <a16:creationId xmlns:a16="http://schemas.microsoft.com/office/drawing/2014/main" id="{401BFE8B-7FAB-429F-ACDA-46AE6C0AA59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3050"/>
            <a:ext cx="9144000" cy="1444625"/>
          </a:xfrm>
        </p:spPr>
        <p:txBody>
          <a:bodyPr/>
          <a:lstStyle/>
          <a:p>
            <a:r>
              <a:rPr lang="fr-FR" altLang="fr-FR" sz="3600" dirty="0"/>
              <a:t>    8 mars 1979 des dizaines de milliers </a:t>
            </a:r>
            <a:br>
              <a:rPr lang="fr-FR" altLang="fr-FR" sz="3600" dirty="0"/>
            </a:br>
            <a:r>
              <a:rPr lang="fr-FR" altLang="fr-FR" sz="3600" dirty="0"/>
              <a:t>d’Iraniennes dans les rues contre le tchador</a:t>
            </a:r>
          </a:p>
        </p:txBody>
      </p:sp>
      <p:pic>
        <p:nvPicPr>
          <p:cNvPr id="13315" name="Espace réservé du contenu 4">
            <a:extLst>
              <a:ext uri="{FF2B5EF4-FFF2-40B4-BE49-F238E27FC236}">
                <a16:creationId xmlns:a16="http://schemas.microsoft.com/office/drawing/2014/main" id="{D36E8159-1998-43C7-BB54-A89E7BFF247C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973263"/>
            <a:ext cx="4371975" cy="2862262"/>
          </a:xfrm>
        </p:spPr>
      </p:pic>
      <p:pic>
        <p:nvPicPr>
          <p:cNvPr id="13316" name="Image 6">
            <a:extLst>
              <a:ext uri="{FF2B5EF4-FFF2-40B4-BE49-F238E27FC236}">
                <a16:creationId xmlns:a16="http://schemas.microsoft.com/office/drawing/2014/main" id="{511C9FDD-E534-4D0B-840B-777BEB1D9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975" y="3377406"/>
            <a:ext cx="4664075" cy="291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29794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9DE324-7B9E-45DD-B6CF-4C115D201A7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73050"/>
            <a:ext cx="9144000" cy="1146175"/>
          </a:xfrm>
        </p:spPr>
        <p:txBody>
          <a:bodyPr/>
          <a:lstStyle/>
          <a:p>
            <a:r>
              <a:rPr lang="fr-FR" sz="3200" dirty="0"/>
              <a:t> Et ça continue en 2017 via les réseaux sociaux </a:t>
            </a:r>
            <a:br>
              <a:rPr lang="fr-FR" sz="3200" dirty="0"/>
            </a:br>
            <a:endParaRPr lang="fr-FR" sz="280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EA7707D-D617-45B1-A94B-C576A3FE6F2D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1017588"/>
            <a:ext cx="4178300" cy="4543425"/>
          </a:xfrm>
        </p:spPr>
        <p:txBody>
          <a:bodyPr/>
          <a:lstStyle/>
          <a:p>
            <a:r>
              <a:rPr lang="fr-FR"/>
              <a:t>#mystealthyfreedom ( ma liberté furtive), Masih Alinejad</a:t>
            </a:r>
            <a:endParaRPr lang="fr-FR" dirty="0"/>
          </a:p>
        </p:txBody>
      </p:sp>
      <p:pic>
        <p:nvPicPr>
          <p:cNvPr id="4" name="Image 3" descr="image2.jpeg">
            <a:extLst>
              <a:ext uri="{FF2B5EF4-FFF2-40B4-BE49-F238E27FC236}">
                <a16:creationId xmlns:a16="http://schemas.microsoft.com/office/drawing/2014/main" id="{10622EAD-3786-4F56-863C-8145B191D302}"/>
              </a:ext>
            </a:extLst>
          </p:cNvPr>
          <p:cNvPicPr/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24" y="1809115"/>
            <a:ext cx="3239770" cy="3239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637B4FA5-658E-4EBD-A046-276404BD36CF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417" y="1809115"/>
            <a:ext cx="4905247" cy="33528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46444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0CB4FF9-05CE-4054-B142-BE2E7F4BCD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718" y="2106619"/>
            <a:ext cx="4900773" cy="4510355"/>
          </a:xfrm>
          <a:prstGeom prst="rect">
            <a:avLst/>
          </a:prstGeom>
        </p:spPr>
      </p:pic>
      <p:sp>
        <p:nvSpPr>
          <p:cNvPr id="6" name="Titre 5">
            <a:extLst>
              <a:ext uri="{FF2B5EF4-FFF2-40B4-BE49-F238E27FC236}">
                <a16:creationId xmlns:a16="http://schemas.microsoft.com/office/drawing/2014/main" id="{A11C2573-048F-4F63-8C50-F52196F8AC9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41325" y="165100"/>
            <a:ext cx="8702675" cy="1571625"/>
          </a:xfrm>
        </p:spPr>
        <p:txBody>
          <a:bodyPr/>
          <a:lstStyle/>
          <a:p>
            <a:r>
              <a:rPr lang="fr-FR" sz="3600" dirty="0"/>
              <a:t>Comment limiter le poids de la religion et </a:t>
            </a:r>
            <a:br>
              <a:rPr lang="fr-FR" sz="3600" dirty="0"/>
            </a:br>
            <a:r>
              <a:rPr lang="fr-FR" sz="3600" dirty="0"/>
              <a:t> renforcer celui du droit des femmes ?      </a:t>
            </a:r>
          </a:p>
        </p:txBody>
      </p:sp>
    </p:spTree>
    <p:extLst>
      <p:ext uri="{BB962C8B-B14F-4D97-AF65-F5344CB8AC3E}">
        <p14:creationId xmlns:p14="http://schemas.microsoft.com/office/powerpoint/2010/main" val="7605823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Shape 1"/>
          <p:cNvSpPr txBox="1"/>
          <p:nvPr/>
        </p:nvSpPr>
        <p:spPr>
          <a:xfrm>
            <a:off x="457200" y="226080"/>
            <a:ext cx="8227800" cy="123876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>
              <a:lnSpc>
                <a:spcPct val="100000"/>
              </a:lnSpc>
            </a:pPr>
            <a:r>
              <a:rPr lang="fr-FR" sz="4400" dirty="0">
                <a:solidFill>
                  <a:srgbClr val="000000"/>
                </a:solidFill>
                <a:latin typeface="Calibri"/>
                <a:ea typeface="Microsoft YaHei"/>
              </a:rPr>
              <a:t>           Un conflit de droit</a:t>
            </a:r>
          </a:p>
          <a:p>
            <a:pPr>
              <a:lnSpc>
                <a:spcPct val="100000"/>
              </a:lnSpc>
            </a:pPr>
            <a:r>
              <a:rPr lang="fr-FR" sz="3200" dirty="0">
                <a:solidFill>
                  <a:srgbClr val="000000"/>
                </a:solidFill>
                <a:latin typeface="Calibri"/>
                <a:ea typeface="Microsoft YaHei"/>
              </a:rPr>
              <a:t>    L</a:t>
            </a:r>
            <a:r>
              <a:rPr lang="fr-FR" sz="3200" dirty="0">
                <a:solidFill>
                  <a:srgbClr val="000000"/>
                </a:solidFill>
                <a:latin typeface="Times New Roman"/>
                <a:ea typeface="Microsoft YaHei"/>
              </a:rPr>
              <a:t>iberté de religion et droits des femmes</a:t>
            </a:r>
            <a:r>
              <a:rPr lang="fr-FR" sz="3200" b="1" dirty="0">
                <a:solidFill>
                  <a:srgbClr val="FF0000"/>
                </a:solidFill>
                <a:latin typeface="Calibri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fr-FR" sz="2400" dirty="0">
                <a:solidFill>
                  <a:srgbClr val="FF0000"/>
                </a:solidFill>
                <a:latin typeface="Calibri"/>
              </a:rPr>
              <a:t>Etude du Rapporteur spécial auprès de la CDH, </a:t>
            </a:r>
            <a:r>
              <a:rPr lang="fr-FR" sz="2400" dirty="0" err="1">
                <a:solidFill>
                  <a:srgbClr val="FF0000"/>
                </a:solidFill>
                <a:latin typeface="Calibri"/>
              </a:rPr>
              <a:t>Abdelfah</a:t>
            </a:r>
            <a:r>
              <a:rPr lang="fr-FR" sz="2400" dirty="0">
                <a:solidFill>
                  <a:srgbClr val="FF0000"/>
                </a:solidFill>
                <a:latin typeface="Calibri"/>
              </a:rPr>
              <a:t> Amor</a:t>
            </a:r>
            <a:endParaRPr sz="2400" dirty="0"/>
          </a:p>
        </p:txBody>
      </p:sp>
      <p:sp>
        <p:nvSpPr>
          <p:cNvPr id="82" name="CustomShape 2"/>
          <p:cNvSpPr/>
          <p:nvPr/>
        </p:nvSpPr>
        <p:spPr>
          <a:xfrm>
            <a:off x="84960" y="1991360"/>
            <a:ext cx="8940240" cy="464056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fr-FR" sz="3200" dirty="0">
                <a:solidFill>
                  <a:srgbClr val="000000"/>
                </a:solidFill>
                <a:latin typeface="Calibri"/>
                <a:ea typeface="Times New Roman"/>
              </a:rPr>
              <a:t>« Nombre des discriminations à l'encontre des </a:t>
            </a:r>
          </a:p>
          <a:p>
            <a:pPr algn="just">
              <a:lnSpc>
                <a:spcPct val="100000"/>
              </a:lnSpc>
            </a:pPr>
            <a:r>
              <a:rPr lang="fr-FR" sz="3200" dirty="0">
                <a:solidFill>
                  <a:srgbClr val="000000"/>
                </a:solidFill>
                <a:latin typeface="Calibri"/>
                <a:ea typeface="Times New Roman"/>
              </a:rPr>
              <a:t>femmes, bien ancrées dans la culture dominante de </a:t>
            </a:r>
          </a:p>
          <a:p>
            <a:pPr algn="just">
              <a:lnSpc>
                <a:spcPct val="100000"/>
              </a:lnSpc>
            </a:pPr>
            <a:r>
              <a:rPr lang="fr-FR" sz="3200" dirty="0">
                <a:solidFill>
                  <a:srgbClr val="000000"/>
                </a:solidFill>
                <a:latin typeface="Calibri"/>
                <a:ea typeface="Times New Roman"/>
              </a:rPr>
              <a:t>certains pays, sont fondées sur la religion ou </a:t>
            </a:r>
          </a:p>
          <a:p>
            <a:pPr algn="just">
              <a:lnSpc>
                <a:spcPct val="100000"/>
              </a:lnSpc>
            </a:pPr>
            <a:r>
              <a:rPr lang="fr-FR" sz="3200" dirty="0">
                <a:solidFill>
                  <a:srgbClr val="000000"/>
                </a:solidFill>
                <a:latin typeface="Calibri"/>
                <a:ea typeface="Times New Roman"/>
              </a:rPr>
              <a:t>imputées à celle-ci (…)</a:t>
            </a:r>
          </a:p>
          <a:p>
            <a:pPr algn="just">
              <a:lnSpc>
                <a:spcPct val="100000"/>
              </a:lnSpc>
            </a:pPr>
            <a:r>
              <a:rPr lang="fr-FR" sz="3200" dirty="0">
                <a:solidFill>
                  <a:srgbClr val="000000"/>
                </a:solidFill>
                <a:latin typeface="Calibri"/>
                <a:ea typeface="Times New Roman"/>
              </a:rPr>
              <a:t>« La </a:t>
            </a:r>
            <a:r>
              <a:rPr lang="fr-FR" sz="3200" dirty="0">
                <a:solidFill>
                  <a:srgbClr val="FF0000"/>
                </a:solidFill>
                <a:latin typeface="Calibri"/>
                <a:ea typeface="Times New Roman"/>
              </a:rPr>
              <a:t>compatibilité entre </a:t>
            </a:r>
            <a:r>
              <a:rPr lang="fr-FR" sz="3200" dirty="0">
                <a:solidFill>
                  <a:srgbClr val="000000"/>
                </a:solidFill>
                <a:latin typeface="Calibri"/>
                <a:ea typeface="Times New Roman"/>
              </a:rPr>
              <a:t>certains droits individuels,</a:t>
            </a:r>
            <a:endParaRPr sz="3200" dirty="0"/>
          </a:p>
          <a:p>
            <a:pPr algn="just">
              <a:lnSpc>
                <a:spcPct val="100000"/>
              </a:lnSpc>
            </a:pPr>
            <a:r>
              <a:rPr lang="fr-FR" sz="3200" dirty="0">
                <a:solidFill>
                  <a:srgbClr val="000000"/>
                </a:solidFill>
                <a:latin typeface="Calibri"/>
                <a:ea typeface="Times New Roman"/>
              </a:rPr>
              <a:t>dont la liberté de pratiquer une religion, un culte ou</a:t>
            </a:r>
          </a:p>
          <a:p>
            <a:pPr algn="just">
              <a:lnSpc>
                <a:spcPct val="100000"/>
              </a:lnSpc>
            </a:pPr>
            <a:r>
              <a:rPr lang="fr-FR" sz="3200" dirty="0">
                <a:solidFill>
                  <a:srgbClr val="000000"/>
                </a:solidFill>
                <a:latin typeface="Calibri"/>
                <a:ea typeface="Times New Roman"/>
              </a:rPr>
              <a:t> un rite, et les droits fondamentaux de la femme </a:t>
            </a:r>
          </a:p>
          <a:p>
            <a:pPr algn="just">
              <a:lnSpc>
                <a:spcPct val="100000"/>
              </a:lnSpc>
            </a:pPr>
            <a:r>
              <a:rPr lang="fr-FR" sz="3200" dirty="0">
                <a:solidFill>
                  <a:srgbClr val="000000"/>
                </a:solidFill>
                <a:latin typeface="Calibri"/>
                <a:ea typeface="Times New Roman"/>
              </a:rPr>
              <a:t>en tant que droits universels un problème essentiel </a:t>
            </a:r>
          </a:p>
          <a:p>
            <a:pPr algn="just">
              <a:lnSpc>
                <a:spcPct val="100000"/>
              </a:lnSpc>
            </a:pPr>
            <a:r>
              <a:rPr lang="fr-FR" sz="3200" dirty="0">
                <a:solidFill>
                  <a:srgbClr val="000000"/>
                </a:solidFill>
                <a:latin typeface="Calibri"/>
                <a:ea typeface="Times New Roman"/>
              </a:rPr>
              <a:t> </a:t>
            </a:r>
            <a:r>
              <a:rPr lang="fr-FR" sz="2400" dirty="0">
                <a:solidFill>
                  <a:srgbClr val="000000"/>
                </a:solidFill>
                <a:latin typeface="Calibri"/>
              </a:rPr>
              <a:t>   </a:t>
            </a:r>
            <a:endParaRPr lang="fr-FR" sz="2400" b="1" dirty="0">
              <a:solidFill>
                <a:srgbClr val="FF0000"/>
              </a:solidFill>
            </a:endParaRPr>
          </a:p>
          <a:p>
            <a:pPr algn="just">
              <a:lnSpc>
                <a:spcPct val="100000"/>
              </a:lnSpc>
            </a:pPr>
            <a:endParaRPr lang="fr-FR" sz="2800" dirty="0"/>
          </a:p>
          <a:p>
            <a:pPr algn="just">
              <a:lnSpc>
                <a:spcPct val="100000"/>
              </a:lnSpc>
            </a:pPr>
            <a:endParaRPr lang="fr-FR" sz="2800" dirty="0">
              <a:solidFill>
                <a:srgbClr val="000000"/>
              </a:solidFill>
              <a:latin typeface="Calibri"/>
              <a:ea typeface="Times New Roman"/>
            </a:endParaRPr>
          </a:p>
          <a:p>
            <a:pPr algn="just">
              <a:lnSpc>
                <a:spcPct val="100000"/>
              </a:lnSpc>
            </a:pPr>
            <a:endParaRPr lang="fr-FR" sz="2800" dirty="0">
              <a:solidFill>
                <a:srgbClr val="000000"/>
              </a:solidFill>
              <a:latin typeface="Calibri"/>
              <a:ea typeface="Times New Roman"/>
            </a:endParaRPr>
          </a:p>
          <a:p>
            <a:pPr algn="just">
              <a:lnSpc>
                <a:spcPct val="100000"/>
              </a:lnSpc>
            </a:pPr>
            <a:endParaRPr lang="fr-FR" sz="2800" dirty="0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00000"/>
              </a:lnSpc>
            </a:pPr>
            <a:r>
              <a:rPr lang="fr-FR" sz="2800" dirty="0">
                <a:solidFill>
                  <a:srgbClr val="000000"/>
                </a:solidFill>
                <a:latin typeface="Calibri"/>
              </a:rPr>
              <a:t>         </a:t>
            </a:r>
            <a:r>
              <a:rPr lang="fr-FR" sz="2800" dirty="0" err="1">
                <a:solidFill>
                  <a:srgbClr val="000000"/>
                </a:solidFill>
                <a:latin typeface="Calibri"/>
              </a:rPr>
              <a:t>Abdelfath</a:t>
            </a:r>
            <a:r>
              <a:rPr lang="fr-FR" sz="2800" dirty="0">
                <a:solidFill>
                  <a:srgbClr val="000000"/>
                </a:solidFill>
                <a:latin typeface="Calibri"/>
              </a:rPr>
              <a:t> Amor, Rapporteur </a:t>
            </a:r>
            <a:r>
              <a:rPr lang="fr-FR" sz="2800" dirty="0" err="1">
                <a:solidFill>
                  <a:srgbClr val="000000"/>
                </a:solidFill>
                <a:latin typeface="Calibri"/>
              </a:rPr>
              <a:t>Special</a:t>
            </a:r>
            <a:r>
              <a:rPr lang="fr-FR" sz="2800" dirty="0">
                <a:solidFill>
                  <a:srgbClr val="000000"/>
                </a:solidFill>
                <a:latin typeface="Calibri"/>
              </a:rPr>
              <a:t> CDH, 2002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Shape 1"/>
          <p:cNvSpPr txBox="1"/>
          <p:nvPr/>
        </p:nvSpPr>
        <p:spPr>
          <a:xfrm>
            <a:off x="465120" y="406400"/>
            <a:ext cx="8227440" cy="79248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>
              <a:lnSpc>
                <a:spcPct val="100000"/>
              </a:lnSpc>
            </a:pPr>
            <a:r>
              <a:rPr lang="fr-FR" sz="2800" b="1" dirty="0">
                <a:solidFill>
                  <a:srgbClr val="000000"/>
                </a:solidFill>
                <a:latin typeface="Calibri"/>
                <a:ea typeface="Microsoft YaHei"/>
              </a:rPr>
              <a:t>           </a:t>
            </a:r>
          </a:p>
          <a:p>
            <a:pPr>
              <a:lnSpc>
                <a:spcPct val="100000"/>
              </a:lnSpc>
            </a:pPr>
            <a:r>
              <a:rPr lang="fr-FR" sz="3600" b="1" dirty="0">
                <a:solidFill>
                  <a:srgbClr val="000000"/>
                </a:solidFill>
                <a:latin typeface="Calibri"/>
                <a:ea typeface="Microsoft YaHei"/>
              </a:rPr>
              <a:t>                        </a:t>
            </a:r>
          </a:p>
          <a:p>
            <a:pPr marL="742950" indent="-742950">
              <a:lnSpc>
                <a:spcPct val="100000"/>
              </a:lnSpc>
              <a:buAutoNum type="arabicParenBoth"/>
            </a:pPr>
            <a:endParaRPr lang="fr-FR" sz="3600" b="1" dirty="0">
              <a:solidFill>
                <a:srgbClr val="000000"/>
              </a:solidFill>
              <a:latin typeface="Calibri"/>
              <a:ea typeface="Microsoft YaHei"/>
            </a:endParaRPr>
          </a:p>
          <a:p>
            <a:pPr marL="742950" indent="-742950">
              <a:lnSpc>
                <a:spcPct val="100000"/>
              </a:lnSpc>
              <a:buAutoNum type="arabicParenBoth"/>
            </a:pPr>
            <a:endParaRPr lang="fr-FR" sz="3600" b="1" dirty="0">
              <a:solidFill>
                <a:srgbClr val="000000"/>
              </a:solidFill>
              <a:latin typeface="Calibri"/>
              <a:ea typeface="Microsoft YaHei"/>
            </a:endParaRPr>
          </a:p>
          <a:p>
            <a:pPr>
              <a:lnSpc>
                <a:spcPct val="100000"/>
              </a:lnSpc>
            </a:pPr>
            <a:r>
              <a:rPr lang="fr-FR" sz="3600" b="1" dirty="0">
                <a:solidFill>
                  <a:srgbClr val="000000"/>
                </a:solidFill>
                <a:latin typeface="Calibri"/>
                <a:ea typeface="Microsoft YaHei"/>
              </a:rPr>
              <a:t> </a:t>
            </a:r>
            <a:r>
              <a:rPr lang="fr-FR" sz="2800" b="1" dirty="0">
                <a:solidFill>
                  <a:srgbClr val="000000"/>
                </a:solidFill>
                <a:latin typeface="Calibri"/>
                <a:ea typeface="Microsoft YaHei"/>
              </a:rPr>
              <a:t>
</a:t>
            </a:r>
            <a:endParaRPr sz="2800" dirty="0"/>
          </a:p>
        </p:txBody>
      </p:sp>
      <p:sp>
        <p:nvSpPr>
          <p:cNvPr id="47" name="TextShape 2"/>
          <p:cNvSpPr txBox="1"/>
          <p:nvPr/>
        </p:nvSpPr>
        <p:spPr>
          <a:xfrm>
            <a:off x="465120" y="1019503"/>
            <a:ext cx="8711120" cy="5106977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fr-FR" sz="2800" b="1" dirty="0">
                <a:solidFill>
                  <a:srgbClr val="000000"/>
                </a:solidFill>
                <a:latin typeface="Calibri"/>
                <a:ea typeface="Microsoft YaHei"/>
              </a:rPr>
              <a:t>                          </a:t>
            </a:r>
            <a:r>
              <a:rPr lang="fr-FR" sz="3200" b="1" dirty="0">
                <a:solidFill>
                  <a:srgbClr val="000000"/>
                </a:solidFill>
                <a:latin typeface="Calibri"/>
                <a:ea typeface="Microsoft YaHei"/>
              </a:rPr>
              <a:t>Exemple France</a:t>
            </a:r>
          </a:p>
          <a:p>
            <a:pPr>
              <a:lnSpc>
                <a:spcPct val="100000"/>
              </a:lnSpc>
            </a:pPr>
            <a:endParaRPr lang="fr-FR" sz="2800" b="1" dirty="0">
              <a:solidFill>
                <a:srgbClr val="000000"/>
              </a:solidFill>
              <a:latin typeface="Calibri"/>
              <a:ea typeface="Microsoft YaHei"/>
            </a:endParaRPr>
          </a:p>
          <a:p>
            <a:pPr>
              <a:lnSpc>
                <a:spcPct val="100000"/>
              </a:lnSpc>
            </a:pPr>
            <a:r>
              <a:rPr lang="fr-FR" sz="2800" b="1" dirty="0">
                <a:solidFill>
                  <a:srgbClr val="000000"/>
                </a:solidFill>
                <a:latin typeface="Calibri"/>
                <a:ea typeface="Microsoft YaHei"/>
              </a:rPr>
              <a:t>1516, </a:t>
            </a:r>
            <a:r>
              <a:rPr lang="fr-FR" sz="2800" dirty="0">
                <a:solidFill>
                  <a:srgbClr val="000000"/>
                </a:solidFill>
                <a:latin typeface="Calibri"/>
                <a:ea typeface="Microsoft YaHei"/>
              </a:rPr>
              <a:t>François 1</a:t>
            </a:r>
            <a:r>
              <a:rPr lang="fr-FR" sz="2800" baseline="30000" dirty="0">
                <a:solidFill>
                  <a:srgbClr val="000000"/>
                </a:solidFill>
                <a:latin typeface="Calibri"/>
                <a:ea typeface="Microsoft YaHei"/>
              </a:rPr>
              <a:t>er: </a:t>
            </a:r>
            <a:r>
              <a:rPr lang="fr-FR" sz="2800" dirty="0">
                <a:solidFill>
                  <a:srgbClr val="000000"/>
                </a:solidFill>
                <a:latin typeface="Calibri"/>
                <a:ea typeface="Microsoft YaHei"/>
              </a:rPr>
              <a:t>Concordat de Bologne</a:t>
            </a:r>
            <a:endParaRPr dirty="0"/>
          </a:p>
          <a:p>
            <a:r>
              <a:rPr lang="fr-FR" sz="2800" b="1" dirty="0">
                <a:solidFill>
                  <a:srgbClr val="000000"/>
                </a:solidFill>
                <a:latin typeface="Calibri"/>
                <a:ea typeface="Microsoft YaHei"/>
              </a:rPr>
              <a:t>1789, </a:t>
            </a:r>
            <a:r>
              <a:rPr lang="fr-FR" sz="2800" dirty="0">
                <a:solidFill>
                  <a:srgbClr val="000000"/>
                </a:solidFill>
                <a:latin typeface="Calibri"/>
                <a:ea typeface="Microsoft YaHei"/>
              </a:rPr>
              <a:t>La Révolution: déclaration 1789, état civil, mariage civil, serment à la nation, biens de l’Eglise,  etc.. </a:t>
            </a:r>
            <a:endParaRPr lang="fr-FR" sz="2800" dirty="0"/>
          </a:p>
          <a:p>
            <a:pPr>
              <a:lnSpc>
                <a:spcPct val="100000"/>
              </a:lnSpc>
            </a:pPr>
            <a:r>
              <a:rPr lang="fr-FR" sz="2800" b="1" dirty="0">
                <a:solidFill>
                  <a:srgbClr val="000000"/>
                </a:solidFill>
                <a:latin typeface="Calibri"/>
                <a:ea typeface="Microsoft YaHei"/>
              </a:rPr>
              <a:t>1801, </a:t>
            </a:r>
            <a:r>
              <a:rPr lang="fr-FR" sz="2800" dirty="0">
                <a:solidFill>
                  <a:srgbClr val="000000"/>
                </a:solidFill>
                <a:latin typeface="Calibri"/>
                <a:ea typeface="Microsoft YaHei"/>
              </a:rPr>
              <a:t>Napoléon: Concordat de 1801</a:t>
            </a:r>
          </a:p>
          <a:p>
            <a:pPr>
              <a:lnSpc>
                <a:spcPct val="100000"/>
              </a:lnSpc>
            </a:pPr>
            <a:r>
              <a:rPr lang="fr-FR" sz="2800" b="1" dirty="0">
                <a:solidFill>
                  <a:srgbClr val="000000"/>
                </a:solidFill>
                <a:latin typeface="Calibri"/>
                <a:ea typeface="Microsoft YaHei"/>
              </a:rPr>
              <a:t>1905,</a:t>
            </a:r>
            <a:r>
              <a:rPr lang="fr-FR" sz="2800" dirty="0">
                <a:solidFill>
                  <a:srgbClr val="000000"/>
                </a:solidFill>
                <a:latin typeface="Calibri"/>
                <a:ea typeface="Microsoft YaHei"/>
              </a:rPr>
              <a:t> La IIIème République: Loi de séparation de 1905</a:t>
            </a:r>
          </a:p>
          <a:p>
            <a:pPr>
              <a:lnSpc>
                <a:spcPct val="100000"/>
              </a:lnSpc>
            </a:pPr>
            <a:endParaRPr lang="fr-FR" sz="2800" dirty="0">
              <a:solidFill>
                <a:srgbClr val="000000"/>
              </a:solidFill>
              <a:latin typeface="Calibri"/>
              <a:ea typeface="Microsoft YaHei"/>
            </a:endParaRPr>
          </a:p>
          <a:p>
            <a:pPr>
              <a:lnSpc>
                <a:spcPct val="100000"/>
              </a:lnSpc>
            </a:pPr>
            <a:r>
              <a:rPr lang="fr-FR" sz="2800" dirty="0">
                <a:solidFill>
                  <a:srgbClr val="000000"/>
                </a:solidFill>
                <a:latin typeface="Calibri"/>
                <a:ea typeface="Microsoft YaHei"/>
              </a:rPr>
              <a:t>                             </a:t>
            </a:r>
            <a:r>
              <a:rPr lang="fr-FR" sz="3200" b="1" dirty="0">
                <a:solidFill>
                  <a:srgbClr val="000000"/>
                </a:solidFill>
                <a:latin typeface="Calibri"/>
                <a:ea typeface="Microsoft YaHei"/>
              </a:rPr>
              <a:t>Exemple Angleterre</a:t>
            </a:r>
            <a:endParaRPr sz="3200" b="1" dirty="0"/>
          </a:p>
          <a:p>
            <a:pPr>
              <a:lnSpc>
                <a:spcPct val="100000"/>
              </a:lnSpc>
            </a:pPr>
            <a:r>
              <a:rPr lang="fr-FR" sz="2800" b="1" dirty="0">
                <a:solidFill>
                  <a:srgbClr val="000000"/>
                </a:solidFill>
                <a:latin typeface="Calibri"/>
                <a:ea typeface="Microsoft YaHei"/>
              </a:rPr>
              <a:t>1531, </a:t>
            </a:r>
            <a:r>
              <a:rPr lang="fr-FR" sz="2800" dirty="0">
                <a:solidFill>
                  <a:srgbClr val="000000"/>
                </a:solidFill>
                <a:latin typeface="Calibri"/>
                <a:ea typeface="Microsoft YaHei"/>
              </a:rPr>
              <a:t>Henri VIII: rupture avec Rome, se déclare chef de l’Eglise Anglicane.</a:t>
            </a:r>
            <a:endParaRPr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1718023F-A11F-47DF-8E86-17B21462980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79388"/>
            <a:ext cx="8939213" cy="92392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r-FR" sz="3600" b="1" dirty="0">
                <a:solidFill>
                  <a:srgbClr val="000000"/>
                </a:solidFill>
                <a:latin typeface="Calibri"/>
                <a:ea typeface="Microsoft YaHei"/>
              </a:rPr>
              <a:t>              </a:t>
            </a:r>
            <a:br>
              <a:rPr lang="fr-FR" sz="3600" b="1" dirty="0">
                <a:solidFill>
                  <a:srgbClr val="000000"/>
                </a:solidFill>
                <a:latin typeface="Calibri"/>
                <a:ea typeface="Microsoft YaHei"/>
              </a:rPr>
            </a:br>
            <a:r>
              <a:rPr lang="fr-FR" sz="3600" b="1" dirty="0">
                <a:solidFill>
                  <a:srgbClr val="000000"/>
                </a:solidFill>
                <a:latin typeface="Calibri"/>
                <a:ea typeface="Microsoft YaHei"/>
              </a:rPr>
              <a:t>           </a:t>
            </a:r>
            <a:r>
              <a:rPr lang="fr-FR" sz="4000" b="1" dirty="0">
                <a:solidFill>
                  <a:srgbClr val="000000"/>
                </a:solidFill>
                <a:latin typeface="Calibri"/>
                <a:ea typeface="Microsoft YaHei"/>
              </a:rPr>
              <a:t>(1) Les hommes de pouvoir !</a:t>
            </a:r>
            <a:br>
              <a:rPr lang="fr-FR" sz="4000" b="1" dirty="0">
                <a:solidFill>
                  <a:srgbClr val="000000"/>
                </a:solidFill>
                <a:latin typeface="Calibri"/>
                <a:ea typeface="Microsoft YaHei"/>
              </a:rPr>
            </a:b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415109877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extShape 1"/>
          <p:cNvSpPr txBox="1"/>
          <p:nvPr/>
        </p:nvSpPr>
        <p:spPr>
          <a:xfrm>
            <a:off x="457200" y="83127"/>
            <a:ext cx="8227800" cy="1444337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>
              <a:lnSpc>
                <a:spcPct val="100000"/>
              </a:lnSpc>
            </a:pPr>
            <a:r>
              <a:rPr lang="fr-FR" sz="3600" dirty="0">
                <a:solidFill>
                  <a:srgbClr val="000000"/>
                </a:solidFill>
                <a:latin typeface="Calibri"/>
                <a:ea typeface="Microsoft YaHei"/>
              </a:rPr>
              <a:t>Assemblée Parlementaire Conseil Europe</a:t>
            </a:r>
            <a:r>
              <a:rPr lang="fr-FR" sz="4400" dirty="0">
                <a:solidFill>
                  <a:srgbClr val="000000"/>
                </a:solidFill>
                <a:latin typeface="Calibri"/>
                <a:ea typeface="Microsoft YaHei"/>
              </a:rPr>
              <a:t>
</a:t>
            </a:r>
            <a:endParaRPr dirty="0"/>
          </a:p>
        </p:txBody>
      </p:sp>
      <p:sp>
        <p:nvSpPr>
          <p:cNvPr id="80" name="TextShape 2"/>
          <p:cNvSpPr txBox="1"/>
          <p:nvPr/>
        </p:nvSpPr>
        <p:spPr>
          <a:xfrm>
            <a:off x="457200" y="655983"/>
            <a:ext cx="8227800" cy="4969565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fr-FR" sz="3200" dirty="0">
                <a:solidFill>
                  <a:srgbClr val="000080"/>
                </a:solidFill>
                <a:latin typeface="Calibri"/>
                <a:ea typeface="Microsoft YaHei"/>
              </a:rPr>
              <a:t>               Résolution 1464  ( 2005)</a:t>
            </a:r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fr-FR" sz="3200" dirty="0">
                <a:latin typeface="Calibri"/>
                <a:ea typeface="Microsoft YaHei"/>
              </a:rPr>
              <a:t>«</a:t>
            </a:r>
            <a:r>
              <a:rPr lang="fr-FR" sz="3200" dirty="0">
                <a:solidFill>
                  <a:srgbClr val="000080"/>
                </a:solidFill>
                <a:latin typeface="Calibri"/>
                <a:ea typeface="Microsoft YaHei"/>
              </a:rPr>
              <a:t> </a:t>
            </a:r>
            <a:r>
              <a:rPr lang="fr-FR" sz="3200" dirty="0">
                <a:solidFill>
                  <a:srgbClr val="000000"/>
                </a:solidFill>
                <a:latin typeface="Calibri"/>
                <a:ea typeface="Microsoft YaHei"/>
              </a:rPr>
              <a:t>les droits des femmes sont souvent restreints ou bafoués au nom de la religion.</a:t>
            </a:r>
            <a:endParaRPr dirty="0"/>
          </a:p>
          <a:p>
            <a:pPr>
              <a:lnSpc>
                <a:spcPct val="100000"/>
              </a:lnSpc>
            </a:pPr>
            <a:r>
              <a:rPr lang="fr-FR" sz="3200" dirty="0">
                <a:solidFill>
                  <a:srgbClr val="000080"/>
                </a:solidFill>
                <a:latin typeface="Calibri"/>
                <a:ea typeface="Microsoft YaHei"/>
              </a:rPr>
              <a:t>L’Assemblée parlementaire exhorte donc les États membres du Conseil de l’Europe:</a:t>
            </a:r>
            <a:endParaRPr dirty="0"/>
          </a:p>
          <a:p>
            <a:pPr>
              <a:lnSpc>
                <a:spcPct val="100000"/>
              </a:lnSpc>
            </a:pPr>
            <a:r>
              <a:rPr lang="fr-FR" sz="3200" dirty="0">
                <a:latin typeface="Calibri"/>
                <a:ea typeface="Microsoft YaHei"/>
              </a:rPr>
              <a:t>« </a:t>
            </a:r>
            <a:r>
              <a:rPr lang="fr-FR" sz="3200" dirty="0">
                <a:solidFill>
                  <a:srgbClr val="000000"/>
                </a:solidFill>
                <a:latin typeface="Calibri"/>
                <a:ea typeface="Microsoft YaHei"/>
              </a:rPr>
              <a:t>à protéger pleinement toutes les femmes vivant sur leur territoire contre toute violation de leurs droits fondée sur ou attribuée à la religion</a:t>
            </a:r>
            <a:r>
              <a:rPr lang="fr-FR" sz="3200" dirty="0">
                <a:latin typeface="Calibri"/>
                <a:ea typeface="Microsoft YaHei"/>
              </a:rPr>
              <a:t> »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Image 8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13280" y="188640"/>
            <a:ext cx="4355280" cy="6159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Image 8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7640" y="476640"/>
            <a:ext cx="8552880" cy="6048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469117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20B0AD-7708-4C88-A9A8-826DA08D45A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73050"/>
            <a:ext cx="8229600" cy="1146175"/>
          </a:xfrm>
        </p:spPr>
        <p:txBody>
          <a:bodyPr/>
          <a:lstStyle/>
          <a:p>
            <a:r>
              <a:rPr lang="fr-FR" sz="4000" dirty="0"/>
              <a:t>   Déclaration des Droits de l'Homme </a:t>
            </a:r>
            <a:br>
              <a:rPr lang="fr-FR" sz="4000" dirty="0"/>
            </a:br>
            <a:r>
              <a:rPr lang="fr-FR" sz="4000" dirty="0"/>
              <a:t>	    et du Citoyen de 1789    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9C6CEB7-C38D-40D2-A41B-815EFF5D408E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12713" y="2270125"/>
            <a:ext cx="9031287" cy="3311525"/>
          </a:xfrm>
        </p:spPr>
        <p:txBody>
          <a:bodyPr/>
          <a:lstStyle/>
          <a:p>
            <a:pPr marL="0" indent="0">
              <a:buNone/>
            </a:pPr>
            <a:r>
              <a:rPr lang="fr-FR" b="1" dirty="0"/>
              <a:t>                               </a:t>
            </a:r>
            <a:r>
              <a:rPr lang="fr-FR" sz="3600" b="1" dirty="0"/>
              <a:t>Art. 10.</a:t>
            </a:r>
            <a:r>
              <a:rPr lang="fr-FR" sz="3600" dirty="0"/>
              <a:t> </a:t>
            </a:r>
          </a:p>
          <a:p>
            <a:pPr marL="0" indent="0">
              <a:buNone/>
            </a:pPr>
            <a:r>
              <a:rPr lang="fr-FR" sz="3600" dirty="0"/>
              <a:t>  Nul ne doit être inquiété pour ses opinions, </a:t>
            </a:r>
          </a:p>
          <a:p>
            <a:pPr marL="0" indent="0">
              <a:buNone/>
            </a:pPr>
            <a:r>
              <a:rPr lang="fr-FR" sz="3600" dirty="0"/>
              <a:t>  même religieuses, pourvu que leur </a:t>
            </a:r>
          </a:p>
          <a:p>
            <a:pPr marL="0" indent="0">
              <a:buNone/>
            </a:pPr>
            <a:r>
              <a:rPr lang="fr-FR" sz="3600" dirty="0">
                <a:solidFill>
                  <a:srgbClr val="FF0000"/>
                </a:solidFill>
              </a:rPr>
              <a:t>  manifestation</a:t>
            </a:r>
            <a:r>
              <a:rPr lang="fr-FR" sz="3600" dirty="0"/>
              <a:t> ne trouble pas </a:t>
            </a:r>
            <a:r>
              <a:rPr lang="fr-FR" sz="3600" dirty="0">
                <a:solidFill>
                  <a:srgbClr val="FF0000"/>
                </a:solidFill>
              </a:rPr>
              <a:t>l'ordre public </a:t>
            </a:r>
          </a:p>
          <a:p>
            <a:pPr marL="0" indent="0">
              <a:buNone/>
            </a:pPr>
            <a:r>
              <a:rPr lang="fr-FR" sz="3600" dirty="0">
                <a:solidFill>
                  <a:srgbClr val="FF0000"/>
                </a:solidFill>
              </a:rPr>
              <a:t>  </a:t>
            </a:r>
            <a:r>
              <a:rPr lang="fr-FR" sz="3600" dirty="0"/>
              <a:t>établi par la Loi.</a:t>
            </a:r>
          </a:p>
        </p:txBody>
      </p:sp>
    </p:spTree>
    <p:extLst>
      <p:ext uri="{BB962C8B-B14F-4D97-AF65-F5344CB8AC3E}">
        <p14:creationId xmlns:p14="http://schemas.microsoft.com/office/powerpoint/2010/main" val="4054379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Shape 1"/>
          <p:cNvSpPr txBox="1"/>
          <p:nvPr/>
        </p:nvSpPr>
        <p:spPr>
          <a:xfrm>
            <a:off x="82192" y="128161"/>
            <a:ext cx="9061807" cy="745142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>
              <a:lnSpc>
                <a:spcPct val="100000"/>
              </a:lnSpc>
            </a:pPr>
            <a:r>
              <a:rPr lang="fr-FR" sz="3600" dirty="0">
                <a:solidFill>
                  <a:srgbClr val="000000"/>
                </a:solidFill>
                <a:latin typeface="Calibri"/>
                <a:ea typeface="Microsoft YaHei"/>
              </a:rPr>
              <a:t>                </a:t>
            </a:r>
            <a:r>
              <a:rPr lang="fr-FR" sz="3600" b="1" dirty="0">
                <a:solidFill>
                  <a:srgbClr val="000000"/>
                </a:solidFill>
                <a:latin typeface="Calibri"/>
                <a:ea typeface="Microsoft YaHei"/>
              </a:rPr>
              <a:t>Convention Européenne </a:t>
            </a:r>
          </a:p>
        </p:txBody>
      </p:sp>
      <p:sp>
        <p:nvSpPr>
          <p:cNvPr id="90" name="TextShape 2"/>
          <p:cNvSpPr txBox="1"/>
          <p:nvPr/>
        </p:nvSpPr>
        <p:spPr>
          <a:xfrm>
            <a:off x="82192" y="873303"/>
            <a:ext cx="8979616" cy="5856538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fr-FR" sz="3200" dirty="0">
                <a:solidFill>
                  <a:srgbClr val="000000"/>
                </a:solidFill>
                <a:latin typeface="Calibri"/>
                <a:ea typeface="Microsoft YaHei"/>
              </a:rPr>
              <a:t>ART. 9 :Liberté de pensée, conscience et religion</a:t>
            </a:r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fr-FR" sz="2800" dirty="0">
                <a:solidFill>
                  <a:srgbClr val="000000"/>
                </a:solidFill>
                <a:latin typeface="Calibri"/>
                <a:ea typeface="Microsoft YaHei"/>
              </a:rPr>
              <a:t>1.Toute personne a droit à la liberté de pensée, de conscience et de religion; ce droit implique (…) la liberté de </a:t>
            </a:r>
            <a:r>
              <a:rPr lang="fr-FR" sz="2800" dirty="0">
                <a:solidFill>
                  <a:srgbClr val="FF0000"/>
                </a:solidFill>
                <a:latin typeface="Calibri"/>
                <a:ea typeface="Microsoft YaHei"/>
              </a:rPr>
              <a:t>manifester</a:t>
            </a:r>
            <a:r>
              <a:rPr lang="fr-FR" sz="2800" dirty="0">
                <a:solidFill>
                  <a:srgbClr val="000000"/>
                </a:solidFill>
                <a:latin typeface="Calibri"/>
                <a:ea typeface="Microsoft YaHei"/>
              </a:rPr>
              <a:t> sa religion ou ses convictions (…)</a:t>
            </a:r>
          </a:p>
          <a:p>
            <a:pPr>
              <a:lnSpc>
                <a:spcPct val="100000"/>
              </a:lnSpc>
            </a:pPr>
            <a:endParaRPr lang="fr-FR" sz="2400" dirty="0">
              <a:solidFill>
                <a:srgbClr val="000000"/>
              </a:solidFill>
              <a:latin typeface="Calibri"/>
              <a:ea typeface="Microsoft YaHei"/>
            </a:endParaRPr>
          </a:p>
          <a:p>
            <a:pPr>
              <a:lnSpc>
                <a:spcPct val="100000"/>
              </a:lnSpc>
            </a:pPr>
            <a:r>
              <a:rPr lang="fr-FR" sz="2800" b="1" dirty="0">
                <a:solidFill>
                  <a:srgbClr val="000000"/>
                </a:solidFill>
                <a:latin typeface="Calibri"/>
                <a:ea typeface="Microsoft YaHei"/>
              </a:rPr>
              <a:t>2.</a:t>
            </a:r>
            <a:r>
              <a:rPr lang="fr-FR" sz="2800" dirty="0">
                <a:solidFill>
                  <a:srgbClr val="FF0000"/>
                </a:solidFill>
                <a:latin typeface="Calibri"/>
                <a:ea typeface="Microsoft YaHei"/>
              </a:rPr>
              <a:t>La liberté de manifester sa religion </a:t>
            </a:r>
            <a:r>
              <a:rPr lang="fr-FR" sz="2800" dirty="0">
                <a:solidFill>
                  <a:srgbClr val="000000"/>
                </a:solidFill>
                <a:latin typeface="Calibri"/>
                <a:ea typeface="Microsoft YaHei"/>
              </a:rPr>
              <a:t>ou ses convictions ne peut faire l’objet d’autres </a:t>
            </a:r>
            <a:r>
              <a:rPr lang="fr-FR" sz="2800" dirty="0">
                <a:solidFill>
                  <a:srgbClr val="FF0000"/>
                </a:solidFill>
                <a:latin typeface="Calibri"/>
                <a:ea typeface="Microsoft YaHei"/>
              </a:rPr>
              <a:t>restrictions</a:t>
            </a:r>
            <a:r>
              <a:rPr lang="fr-FR" sz="2800" b="1" dirty="0">
                <a:solidFill>
                  <a:srgbClr val="FF0000"/>
                </a:solidFill>
                <a:latin typeface="Calibri"/>
                <a:ea typeface="Microsoft YaHei"/>
              </a:rPr>
              <a:t> </a:t>
            </a:r>
            <a:r>
              <a:rPr lang="fr-FR" sz="2800" dirty="0">
                <a:solidFill>
                  <a:srgbClr val="000000"/>
                </a:solidFill>
                <a:latin typeface="Calibri"/>
                <a:ea typeface="Microsoft YaHei"/>
              </a:rPr>
              <a:t>que celles qui, prévues par la loi, constituent des mesures nécessaires</a:t>
            </a:r>
            <a:r>
              <a:rPr lang="fr-FR" sz="2800" b="1" dirty="0">
                <a:solidFill>
                  <a:srgbClr val="000000"/>
                </a:solidFill>
                <a:latin typeface="Calibri"/>
                <a:ea typeface="Microsoft YaHei"/>
              </a:rPr>
              <a:t>,</a:t>
            </a:r>
            <a:r>
              <a:rPr lang="fr-FR" sz="2800" dirty="0">
                <a:solidFill>
                  <a:srgbClr val="000000"/>
                </a:solidFill>
                <a:latin typeface="Calibri"/>
                <a:ea typeface="Microsoft YaHei"/>
              </a:rPr>
              <a:t> dans une </a:t>
            </a:r>
            <a:r>
              <a:rPr lang="fr-FR" sz="2800" dirty="0">
                <a:solidFill>
                  <a:srgbClr val="FF0000"/>
                </a:solidFill>
                <a:latin typeface="Calibri"/>
                <a:ea typeface="Microsoft YaHei"/>
              </a:rPr>
              <a:t>société démocratique</a:t>
            </a:r>
            <a:r>
              <a:rPr lang="fr-FR" sz="2800" dirty="0">
                <a:solidFill>
                  <a:srgbClr val="000000"/>
                </a:solidFill>
                <a:latin typeface="Calibri"/>
                <a:ea typeface="Microsoft YaHei"/>
              </a:rPr>
              <a:t>, à la sécurité publique, </a:t>
            </a:r>
            <a:r>
              <a:rPr lang="fr-FR" sz="2800" dirty="0">
                <a:solidFill>
                  <a:srgbClr val="FF0000"/>
                </a:solidFill>
                <a:latin typeface="Calibri"/>
                <a:ea typeface="Microsoft YaHei"/>
              </a:rPr>
              <a:t>à la protection de l’ordre</a:t>
            </a:r>
            <a:r>
              <a:rPr lang="fr-FR" sz="2800" dirty="0">
                <a:solidFill>
                  <a:srgbClr val="000000"/>
                </a:solidFill>
                <a:latin typeface="Calibri"/>
                <a:ea typeface="Microsoft YaHei"/>
              </a:rPr>
              <a:t>, de la santé ou de la morale publiques, ou à la </a:t>
            </a:r>
            <a:r>
              <a:rPr lang="fr-FR" sz="2800" dirty="0">
                <a:solidFill>
                  <a:srgbClr val="FF0000"/>
                </a:solidFill>
                <a:latin typeface="Calibri"/>
                <a:ea typeface="Microsoft YaHei"/>
              </a:rPr>
              <a:t>protection des droits et libertés d’autrui.</a:t>
            </a:r>
            <a:endParaRPr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472C371A-5AE0-495F-84DA-B0BFEF50B02C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325438" y="1168400"/>
            <a:ext cx="8818562" cy="6116638"/>
          </a:xfrm>
        </p:spPr>
        <p:txBody>
          <a:bodyPr/>
          <a:lstStyle/>
          <a:p>
            <a:pPr marL="0" indent="0">
              <a:buNone/>
            </a:pPr>
            <a:r>
              <a:rPr lang="fr-FR" b="1" dirty="0"/>
              <a:t>                         </a:t>
            </a:r>
            <a:r>
              <a:rPr lang="fr-FR" dirty="0"/>
              <a:t>La requérante</a:t>
            </a:r>
          </a:p>
          <a:p>
            <a:pPr marL="0" indent="0">
              <a:buNone/>
            </a:pPr>
            <a:r>
              <a:rPr lang="fr-FR" dirty="0"/>
              <a:t>Institutrice convertie à l’Islam, port du foulard, école </a:t>
            </a:r>
          </a:p>
          <a:p>
            <a:pPr marL="0" indent="0">
              <a:buNone/>
            </a:pPr>
            <a:r>
              <a:rPr lang="fr-FR" dirty="0"/>
              <a:t>primaire publique laïque/ prescriptions coraniques</a:t>
            </a:r>
          </a:p>
          <a:p>
            <a:pPr marL="0" indent="0">
              <a:buNone/>
            </a:pPr>
            <a:r>
              <a:rPr lang="fr-FR" dirty="0"/>
              <a:t>                             La Cour:</a:t>
            </a:r>
          </a:p>
          <a:p>
            <a:pPr marL="0" indent="0">
              <a:buNone/>
            </a:pPr>
            <a:r>
              <a:rPr lang="fr-FR" dirty="0">
                <a:solidFill>
                  <a:srgbClr val="FF0000"/>
                </a:solidFill>
              </a:rPr>
              <a:t>Buts légitimes</a:t>
            </a:r>
            <a:r>
              <a:rPr lang="fr-FR" b="1" dirty="0"/>
              <a:t> : </a:t>
            </a:r>
            <a:r>
              <a:rPr lang="fr-FR" dirty="0"/>
              <a:t>neutralité  à l’école, paix religieuse.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>
                <a:solidFill>
                  <a:srgbClr val="FF0000"/>
                </a:solidFill>
              </a:rPr>
              <a:t>Mesure justifiée</a:t>
            </a:r>
            <a:r>
              <a:rPr lang="fr-FR" dirty="0"/>
              <a:t> dans son principe, proportionnée </a:t>
            </a:r>
          </a:p>
          <a:p>
            <a:pPr marL="0" indent="0">
              <a:buNone/>
            </a:pPr>
            <a:r>
              <a:rPr lang="fr-FR" dirty="0"/>
              <a:t>à l’objectif visé de protection des droits et libertés </a:t>
            </a:r>
          </a:p>
          <a:p>
            <a:pPr marL="0" indent="0">
              <a:buNone/>
            </a:pPr>
            <a:r>
              <a:rPr lang="fr-FR" dirty="0"/>
              <a:t>d’autrui et de la sécurité publique, nécessaire </a:t>
            </a:r>
          </a:p>
          <a:p>
            <a:pPr marL="0" indent="0">
              <a:buNone/>
            </a:pPr>
            <a:r>
              <a:rPr lang="fr-FR" dirty="0"/>
              <a:t>dans une société démocratique.</a:t>
            </a:r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r>
              <a:rPr lang="fr-FR" dirty="0"/>
              <a:t>.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b="1" dirty="0"/>
              <a:t>                        </a:t>
            </a:r>
            <a:endParaRPr lang="fr-FR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C684F9D1-34B2-477F-A034-F7C1FE2A8E5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73050"/>
            <a:ext cx="8288338" cy="895350"/>
          </a:xfrm>
        </p:spPr>
        <p:txBody>
          <a:bodyPr/>
          <a:lstStyle/>
          <a:p>
            <a:r>
              <a:rPr lang="fr-FR" sz="3600" b="1" dirty="0"/>
              <a:t>        </a:t>
            </a:r>
            <a:r>
              <a:rPr lang="fr-FR" sz="3600" dirty="0">
                <a:highlight>
                  <a:srgbClr val="C0C0C0"/>
                </a:highlight>
              </a:rPr>
              <a:t>Cas</a:t>
            </a:r>
            <a:r>
              <a:rPr lang="fr-FR" sz="3600" b="1" dirty="0">
                <a:highlight>
                  <a:srgbClr val="C0C0C0"/>
                </a:highlight>
              </a:rPr>
              <a:t> </a:t>
            </a:r>
            <a:r>
              <a:rPr lang="fr-FR" sz="3600" dirty="0">
                <a:highlight>
                  <a:srgbClr val="C0C0C0"/>
                </a:highlight>
              </a:rPr>
              <a:t>CEDH/ Suisse </a:t>
            </a:r>
            <a:r>
              <a:rPr lang="fr-FR" sz="3600" dirty="0"/>
              <a:t>15 2 2001</a:t>
            </a:r>
          </a:p>
        </p:txBody>
      </p:sp>
    </p:spTree>
    <p:extLst>
      <p:ext uri="{BB962C8B-B14F-4D97-AF65-F5344CB8AC3E}">
        <p14:creationId xmlns:p14="http://schemas.microsoft.com/office/powerpoint/2010/main" val="34687789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38DDF8E8-DBB2-4C67-8C3A-794D37466F8A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0" y="493713"/>
            <a:ext cx="9144000" cy="6213475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   «  La Cour admet qu’il est bien difficile d’apprécier </a:t>
            </a:r>
          </a:p>
          <a:p>
            <a:pPr marL="0" indent="0">
              <a:buNone/>
            </a:pPr>
            <a:r>
              <a:rPr lang="fr-FR" dirty="0"/>
              <a:t>       l’impact qu’un </a:t>
            </a:r>
            <a:r>
              <a:rPr lang="fr-FR" dirty="0">
                <a:solidFill>
                  <a:srgbClr val="FF0000"/>
                </a:solidFill>
              </a:rPr>
              <a:t>signe extérieur fort tel que le port </a:t>
            </a:r>
          </a:p>
          <a:p>
            <a:pPr marL="0" indent="0">
              <a:buNone/>
            </a:pPr>
            <a:r>
              <a:rPr lang="fr-FR" dirty="0">
                <a:solidFill>
                  <a:srgbClr val="FF0000"/>
                </a:solidFill>
              </a:rPr>
              <a:t>       du foulard </a:t>
            </a:r>
            <a:r>
              <a:rPr lang="fr-FR" dirty="0"/>
              <a:t>peut avoir sur la liberté de conscience </a:t>
            </a:r>
          </a:p>
          <a:p>
            <a:pPr marL="0" indent="0">
              <a:buNone/>
            </a:pPr>
            <a:r>
              <a:rPr lang="fr-FR" dirty="0"/>
              <a:t>        et de religion d’enfants en bas âge. </a:t>
            </a:r>
          </a:p>
          <a:p>
            <a:pPr marL="0" indent="0">
              <a:buNone/>
            </a:pPr>
            <a:r>
              <a:rPr lang="fr-FR" dirty="0"/>
              <a:t>     [On ne peut cependant] dénier de prime abord tout </a:t>
            </a:r>
          </a:p>
          <a:p>
            <a:pPr marL="0" indent="0">
              <a:buNone/>
            </a:pPr>
            <a:r>
              <a:rPr lang="fr-FR" dirty="0">
                <a:solidFill>
                  <a:srgbClr val="FF0000"/>
                </a:solidFill>
              </a:rPr>
              <a:t>     effet prosélyte que peut avoir le port du foulard </a:t>
            </a:r>
            <a:r>
              <a:rPr lang="fr-FR" dirty="0"/>
              <a:t>dès </a:t>
            </a:r>
          </a:p>
          <a:p>
            <a:pPr marL="0" indent="0">
              <a:buNone/>
            </a:pPr>
            <a:r>
              <a:rPr lang="fr-FR" dirty="0"/>
              <a:t>     lors qu’il </a:t>
            </a:r>
            <a:r>
              <a:rPr lang="fr-FR" dirty="0">
                <a:solidFill>
                  <a:srgbClr val="FF0000"/>
                </a:solidFill>
              </a:rPr>
              <a:t>semble être imposé aux femmes par </a:t>
            </a:r>
          </a:p>
          <a:p>
            <a:pPr marL="0" indent="0">
              <a:buNone/>
            </a:pPr>
            <a:r>
              <a:rPr lang="fr-FR" dirty="0">
                <a:solidFill>
                  <a:srgbClr val="FF0000"/>
                </a:solidFill>
              </a:rPr>
              <a:t>     une prescription coranique </a:t>
            </a:r>
            <a:r>
              <a:rPr lang="fr-FR" dirty="0"/>
              <a:t>qui, comme le constate</a:t>
            </a:r>
          </a:p>
          <a:p>
            <a:pPr marL="0" indent="0">
              <a:buNone/>
            </a:pPr>
            <a:r>
              <a:rPr lang="fr-FR" dirty="0"/>
              <a:t>     le Tribunal fédéral est </a:t>
            </a:r>
            <a:r>
              <a:rPr lang="fr-FR" dirty="0">
                <a:solidFill>
                  <a:srgbClr val="FF0000"/>
                </a:solidFill>
              </a:rPr>
              <a:t>difficilement conciliable </a:t>
            </a:r>
          </a:p>
          <a:p>
            <a:pPr marL="0" indent="0">
              <a:buNone/>
            </a:pPr>
            <a:r>
              <a:rPr lang="fr-FR" dirty="0">
                <a:solidFill>
                  <a:srgbClr val="FF0000"/>
                </a:solidFill>
              </a:rPr>
              <a:t>      avec le principe d’égalité des sexes</a:t>
            </a:r>
            <a:r>
              <a:rPr lang="fr-FR" b="1" dirty="0"/>
              <a:t>.</a:t>
            </a:r>
            <a:r>
              <a:rPr lang="fr-FR" dirty="0"/>
              <a:t> </a:t>
            </a:r>
          </a:p>
          <a:p>
            <a:pPr marL="0" indent="0">
              <a:buNone/>
            </a:pPr>
            <a:r>
              <a:rPr lang="fr-FR" sz="2400" i="1" dirty="0"/>
              <a:t>              L’interdiction ne constitue pas une discrimination </a:t>
            </a:r>
          </a:p>
          <a:p>
            <a:pPr marL="0" indent="0">
              <a:buNone/>
            </a:pPr>
            <a:r>
              <a:rPr lang="fr-FR" sz="2400" i="1" dirty="0"/>
              <a:t>                          au sens de la CEDEF.</a:t>
            </a:r>
          </a:p>
          <a:p>
            <a:r>
              <a:rPr lang="fr-FR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9711322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C7AEB3-6399-4AB7-8B19-54FA087D299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1625" y="273050"/>
            <a:ext cx="8842375" cy="1146175"/>
          </a:xfrm>
        </p:spPr>
        <p:txBody>
          <a:bodyPr/>
          <a:lstStyle/>
          <a:p>
            <a:r>
              <a:rPr lang="fr-FR" sz="3600" dirty="0"/>
              <a:t>  </a:t>
            </a:r>
            <a:r>
              <a:rPr lang="fr-FR" sz="3600" dirty="0">
                <a:highlight>
                  <a:srgbClr val="C0C0C0"/>
                </a:highlight>
              </a:rPr>
              <a:t>Cas CEDH France </a:t>
            </a:r>
            <a:r>
              <a:rPr lang="fr-FR" sz="3600" dirty="0"/>
              <a:t>– loi du 11 10 2010</a:t>
            </a:r>
            <a:br>
              <a:rPr lang="fr-FR" sz="3600" dirty="0"/>
            </a:br>
            <a:r>
              <a:rPr lang="fr-FR" sz="3600" dirty="0"/>
              <a:t>           dissimulation du visage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D673EF2-6FF7-4B13-8929-AE1A949BB5E1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01625" y="1419225"/>
            <a:ext cx="8842375" cy="5165725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     </a:t>
            </a:r>
            <a:r>
              <a:rPr lang="fr-FR" sz="3200" dirty="0"/>
              <a:t>Buts légitimes </a:t>
            </a:r>
            <a:r>
              <a:rPr lang="fr-FR" sz="3200" u="sng" dirty="0"/>
              <a:t>invoqués par la France</a:t>
            </a:r>
          </a:p>
          <a:p>
            <a:pPr marL="0" indent="0">
              <a:buNone/>
            </a:pPr>
            <a:r>
              <a:rPr lang="fr-FR" sz="3200" dirty="0">
                <a:solidFill>
                  <a:srgbClr val="FF0000"/>
                </a:solidFill>
              </a:rPr>
              <a:t> sécurité publique &amp; socle minimal des valeurs </a:t>
            </a:r>
          </a:p>
          <a:p>
            <a:pPr marL="0" indent="0">
              <a:buNone/>
            </a:pPr>
            <a:r>
              <a:rPr lang="fr-FR" sz="3200" dirty="0">
                <a:solidFill>
                  <a:srgbClr val="FF0000"/>
                </a:solidFill>
              </a:rPr>
              <a:t> d’une société démocratique et ouverte: </a:t>
            </a:r>
          </a:p>
          <a:p>
            <a:pPr marL="0" indent="0">
              <a:buNone/>
            </a:pPr>
            <a:r>
              <a:rPr lang="fr-FR" sz="3200" dirty="0"/>
              <a:t>           (1) respect de l’égalité F/H</a:t>
            </a:r>
          </a:p>
          <a:p>
            <a:pPr marL="0" indent="0">
              <a:buNone/>
            </a:pPr>
            <a:r>
              <a:rPr lang="fr-FR" sz="3200" dirty="0"/>
              <a:t>           (2) respect de la dignité de la personne</a:t>
            </a:r>
          </a:p>
          <a:p>
            <a:pPr marL="0" indent="0">
              <a:buNone/>
            </a:pPr>
            <a:r>
              <a:rPr lang="fr-FR" sz="3200" dirty="0"/>
              <a:t>           (3) </a:t>
            </a:r>
            <a:r>
              <a:rPr lang="fr-FR" sz="3200" dirty="0">
                <a:solidFill>
                  <a:srgbClr val="FF0000"/>
                </a:solidFill>
              </a:rPr>
              <a:t>respect des exigences minimales de </a:t>
            </a:r>
          </a:p>
          <a:p>
            <a:pPr marL="0" indent="0">
              <a:buNone/>
            </a:pPr>
            <a:r>
              <a:rPr lang="fr-FR" sz="3200" dirty="0">
                <a:solidFill>
                  <a:srgbClr val="FF0000"/>
                </a:solidFill>
              </a:rPr>
              <a:t>            la vie en société</a:t>
            </a:r>
          </a:p>
          <a:p>
            <a:pPr marL="0" indent="0">
              <a:buNone/>
            </a:pPr>
            <a:r>
              <a:rPr lang="fr-FR" sz="3200" dirty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r>
              <a:rPr lang="fr-FR" sz="3200" b="1" dirty="0"/>
              <a:t>      La Cour ne retient que (3)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040801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3D53ED-7A36-4ABA-999D-5B82CFBBF0D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6050" y="263525"/>
            <a:ext cx="8997950" cy="1843088"/>
          </a:xfrm>
        </p:spPr>
        <p:txBody>
          <a:bodyPr/>
          <a:lstStyle/>
          <a:p>
            <a:r>
              <a:rPr lang="fr-FR" sz="3200" dirty="0"/>
              <a:t>               Rapport DDF Sénat, 2017 </a:t>
            </a:r>
            <a:br>
              <a:rPr lang="fr-FR" sz="3200" dirty="0"/>
            </a:br>
            <a:br>
              <a:rPr lang="fr-FR" sz="3200" dirty="0"/>
            </a:br>
            <a:r>
              <a:rPr lang="fr-FR" sz="3200" dirty="0"/>
              <a:t>      </a:t>
            </a:r>
            <a:r>
              <a:rPr lang="fr-FR" sz="3200" i="1" dirty="0"/>
              <a:t>sous la présidence de Chantal Jouanno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4996594-A7E1-43EC-A6C9-202033705E90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955675" y="2701925"/>
            <a:ext cx="8188325" cy="2405063"/>
          </a:xfrm>
        </p:spPr>
        <p:txBody>
          <a:bodyPr/>
          <a:lstStyle/>
          <a:p>
            <a:pPr marL="0" indent="0">
              <a:buNone/>
            </a:pPr>
            <a:r>
              <a:rPr lang="fr-FR" sz="3600" dirty="0"/>
              <a:t>   Inscrire le principe d’égalité entre </a:t>
            </a:r>
          </a:p>
          <a:p>
            <a:pPr marL="0" indent="0">
              <a:buNone/>
            </a:pPr>
            <a:r>
              <a:rPr lang="fr-FR" sz="3600" dirty="0"/>
              <a:t>les femmes et les hommes à l’article 1</a:t>
            </a:r>
            <a:r>
              <a:rPr lang="fr-FR" sz="3600" baseline="30000" dirty="0"/>
              <a:t>er</a:t>
            </a:r>
            <a:r>
              <a:rPr lang="fr-FR" sz="3600" dirty="0"/>
              <a:t> </a:t>
            </a:r>
          </a:p>
          <a:p>
            <a:pPr marL="0" indent="0">
              <a:buNone/>
            </a:pPr>
            <a:r>
              <a:rPr lang="fr-FR" sz="3600" dirty="0"/>
              <a:t>        de la Constitution</a:t>
            </a:r>
          </a:p>
        </p:txBody>
      </p:sp>
    </p:spTree>
    <p:extLst>
      <p:ext uri="{BB962C8B-B14F-4D97-AF65-F5344CB8AC3E}">
        <p14:creationId xmlns:p14="http://schemas.microsoft.com/office/powerpoint/2010/main" val="37957048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2C97DA-0EAE-4EE7-B8DF-F6673F07129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909050" cy="863600"/>
          </a:xfrm>
        </p:spPr>
        <p:txBody>
          <a:bodyPr/>
          <a:lstStyle/>
          <a:p>
            <a:r>
              <a:rPr lang="fr-FR" sz="3200" dirty="0"/>
              <a:t>          Pétition du Laboratoire de l’Egalité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14A1F2F-D062-4BDA-8B43-A01DC78BCF2C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33350" y="965771"/>
            <a:ext cx="9010650" cy="5722367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 République indivisible, laïque, démocratique et sociale.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>
                <a:solidFill>
                  <a:srgbClr val="FF0000"/>
                </a:solidFill>
              </a:rPr>
              <a:t> Assure égalité </a:t>
            </a:r>
            <a:r>
              <a:rPr lang="fr-FR" dirty="0"/>
              <a:t>devant la loi de tous les citoyens </a:t>
            </a:r>
          </a:p>
          <a:p>
            <a:pPr marL="0" indent="0">
              <a:buNone/>
            </a:pPr>
            <a:r>
              <a:rPr lang="fr-FR" dirty="0">
                <a:solidFill>
                  <a:srgbClr val="FF0000"/>
                </a:solidFill>
              </a:rPr>
              <a:t> et les citoyennes </a:t>
            </a:r>
            <a:r>
              <a:rPr lang="fr-FR" dirty="0"/>
              <a:t>sans distinction </a:t>
            </a:r>
            <a:r>
              <a:rPr lang="fr-FR" dirty="0">
                <a:solidFill>
                  <a:srgbClr val="FF0000"/>
                </a:solidFill>
              </a:rPr>
              <a:t>de sexe, </a:t>
            </a:r>
          </a:p>
          <a:p>
            <a:pPr marL="0" indent="0">
              <a:buNone/>
            </a:pPr>
            <a:r>
              <a:rPr lang="fr-FR" dirty="0"/>
              <a:t> d’origine, de race, ou de religion (...)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 La loi </a:t>
            </a:r>
            <a:r>
              <a:rPr lang="fr-FR" dirty="0">
                <a:solidFill>
                  <a:srgbClr val="FF0000"/>
                </a:solidFill>
              </a:rPr>
              <a:t>garantit </a:t>
            </a:r>
            <a:r>
              <a:rPr lang="fr-FR" b="1" dirty="0"/>
              <a:t>l’égal accès </a:t>
            </a:r>
            <a:r>
              <a:rPr lang="fr-FR" dirty="0"/>
              <a:t>des femmes et des </a:t>
            </a:r>
          </a:p>
          <a:p>
            <a:pPr marL="0" indent="0">
              <a:buNone/>
            </a:pPr>
            <a:r>
              <a:rPr lang="fr-FR" dirty="0"/>
              <a:t> hommes aux mandats électoraux et fonctions électives</a:t>
            </a:r>
          </a:p>
          <a:p>
            <a:pPr marL="0" indent="0">
              <a:buNone/>
            </a:pPr>
            <a:r>
              <a:rPr lang="fr-FR" dirty="0"/>
              <a:t> ainsi qu’aux responsabilités professionnelles et </a:t>
            </a:r>
          </a:p>
          <a:p>
            <a:pPr marL="0" indent="0">
              <a:buNone/>
            </a:pPr>
            <a:r>
              <a:rPr lang="fr-FR" dirty="0"/>
              <a:t> sociales</a:t>
            </a:r>
          </a:p>
          <a:p>
            <a:r>
              <a:rPr lang="fr-FR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505576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Shape 1"/>
          <p:cNvSpPr txBox="1"/>
          <p:nvPr/>
        </p:nvSpPr>
        <p:spPr>
          <a:xfrm>
            <a:off x="465120" y="203200"/>
            <a:ext cx="8227440" cy="155448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r>
              <a:rPr lang="fr-FR" sz="2800" b="1" dirty="0">
                <a:solidFill>
                  <a:srgbClr val="000000"/>
                </a:solidFill>
                <a:latin typeface="Calibri"/>
                <a:ea typeface="Microsoft YaHei"/>
              </a:rPr>
              <a:t>     </a:t>
            </a:r>
            <a:r>
              <a:rPr lang="fr-FR" sz="3600" b="1" dirty="0">
                <a:solidFill>
                  <a:srgbClr val="000000"/>
                </a:solidFill>
                <a:latin typeface="Calibri"/>
                <a:ea typeface="Microsoft YaHei"/>
              </a:rPr>
              <a:t>(2) </a:t>
            </a:r>
            <a:r>
              <a:rPr lang="fr-FR" sz="4000" b="1" dirty="0">
                <a:solidFill>
                  <a:srgbClr val="000000"/>
                </a:solidFill>
                <a:latin typeface="Calibri"/>
                <a:ea typeface="Microsoft YaHei"/>
              </a:rPr>
              <a:t>Les croyants des autres religions</a:t>
            </a:r>
          </a:p>
          <a:p>
            <a:pPr>
              <a:lnSpc>
                <a:spcPct val="100000"/>
              </a:lnSpc>
            </a:pPr>
            <a:r>
              <a:rPr lang="fr-FR" sz="3600" b="1" dirty="0">
                <a:solidFill>
                  <a:srgbClr val="000000"/>
                </a:solidFill>
                <a:latin typeface="Calibri"/>
                <a:ea typeface="Microsoft YaHei"/>
              </a:rPr>
              <a:t>                   </a:t>
            </a:r>
            <a:endParaRPr sz="3600" dirty="0"/>
          </a:p>
        </p:txBody>
      </p:sp>
      <p:sp>
        <p:nvSpPr>
          <p:cNvPr id="47" name="TextShape 2"/>
          <p:cNvSpPr txBox="1"/>
          <p:nvPr/>
        </p:nvSpPr>
        <p:spPr>
          <a:xfrm>
            <a:off x="772356" y="1381760"/>
            <a:ext cx="8227800" cy="514096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fr-FR" sz="2800" b="1" dirty="0">
                <a:solidFill>
                  <a:srgbClr val="000000"/>
                </a:solidFill>
                <a:latin typeface="Calibri"/>
                <a:ea typeface="Microsoft YaHei"/>
              </a:rPr>
              <a:t>1517 </a:t>
            </a:r>
            <a:r>
              <a:rPr lang="fr-FR" sz="2800" dirty="0">
                <a:solidFill>
                  <a:srgbClr val="000000"/>
                </a:solidFill>
                <a:latin typeface="Calibri"/>
                <a:ea typeface="Microsoft YaHei"/>
              </a:rPr>
              <a:t>: Luther -  95 thèses démontrant les travers de l’Église</a:t>
            </a:r>
            <a:endParaRPr dirty="0"/>
          </a:p>
          <a:p>
            <a:pPr>
              <a:lnSpc>
                <a:spcPct val="100000"/>
              </a:lnSpc>
            </a:pPr>
            <a:r>
              <a:rPr lang="fr-FR" sz="2800" b="1" dirty="0">
                <a:solidFill>
                  <a:srgbClr val="000000"/>
                </a:solidFill>
                <a:latin typeface="Calibri"/>
                <a:ea typeface="Microsoft YaHei"/>
              </a:rPr>
              <a:t>1562-1598</a:t>
            </a:r>
            <a:r>
              <a:rPr lang="fr-FR" sz="2800" dirty="0">
                <a:solidFill>
                  <a:srgbClr val="000000"/>
                </a:solidFill>
                <a:latin typeface="Calibri"/>
                <a:ea typeface="Microsoft YaHei"/>
              </a:rPr>
              <a:t> : Les guerres de religion</a:t>
            </a:r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fr-FR" sz="2800" b="1" dirty="0">
                <a:solidFill>
                  <a:srgbClr val="000000"/>
                </a:solidFill>
                <a:latin typeface="Calibri"/>
                <a:ea typeface="Microsoft YaHei"/>
              </a:rPr>
              <a:t>1598 </a:t>
            </a:r>
            <a:r>
              <a:rPr lang="fr-FR" sz="2800" dirty="0">
                <a:solidFill>
                  <a:srgbClr val="000000"/>
                </a:solidFill>
                <a:latin typeface="Calibri"/>
                <a:ea typeface="Microsoft YaHei"/>
              </a:rPr>
              <a:t>: Henri IV signe l’Édit de Nantes</a:t>
            </a:r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fr-FR" sz="2800" dirty="0">
                <a:solidFill>
                  <a:srgbClr val="000000"/>
                </a:solidFill>
                <a:latin typeface="Calibri"/>
                <a:ea typeface="Microsoft YaHei"/>
              </a:rPr>
              <a:t>I</a:t>
            </a:r>
            <a:r>
              <a:rPr lang="fr-FR" sz="2800" b="1" dirty="0">
                <a:solidFill>
                  <a:srgbClr val="000000"/>
                </a:solidFill>
                <a:latin typeface="Calibri"/>
                <a:ea typeface="Microsoft YaHei"/>
              </a:rPr>
              <a:t>l y aura d'autres épisodes :</a:t>
            </a:r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  <a:buSzPct val="25000"/>
            </a:pPr>
            <a:r>
              <a:rPr lang="fr-FR" sz="2800" dirty="0">
                <a:solidFill>
                  <a:srgbClr val="000000"/>
                </a:solidFill>
                <a:latin typeface="Calibri"/>
                <a:ea typeface="Microsoft YaHei"/>
              </a:rPr>
              <a:t>Louis XIV : révocation de l’Édit de Nantes ( 1685)</a:t>
            </a:r>
            <a:endParaRPr dirty="0"/>
          </a:p>
          <a:p>
            <a:pPr>
              <a:lnSpc>
                <a:spcPct val="100000"/>
              </a:lnSpc>
              <a:buSzPct val="25000"/>
            </a:pPr>
            <a:r>
              <a:rPr lang="fr-FR" sz="2800" dirty="0">
                <a:solidFill>
                  <a:srgbClr val="000000"/>
                </a:solidFill>
                <a:latin typeface="Calibri"/>
                <a:ea typeface="Microsoft YaHei"/>
              </a:rPr>
              <a:t>Louis XVI : Édit de Versailles, retour à la tolérance  (1787)</a:t>
            </a:r>
          </a:p>
          <a:p>
            <a:pPr>
              <a:lnSpc>
                <a:spcPct val="100000"/>
              </a:lnSpc>
              <a:buSzPct val="25000"/>
            </a:pPr>
            <a:r>
              <a:rPr lang="fr-FR" sz="2800" dirty="0">
                <a:solidFill>
                  <a:srgbClr val="000000"/>
                </a:solidFill>
                <a:latin typeface="Calibri"/>
                <a:ea typeface="Microsoft YaHei"/>
              </a:rPr>
              <a:t>                </a:t>
            </a:r>
            <a:r>
              <a:rPr lang="fr-FR" sz="2800" dirty="0">
                <a:solidFill>
                  <a:srgbClr val="FF0000"/>
                </a:solidFill>
                <a:latin typeface="Calibri"/>
                <a:ea typeface="Microsoft YaHei"/>
              </a:rPr>
              <a:t>Et la Révolution et la suite</a:t>
            </a:r>
            <a:endParaRPr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0853699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0FCED82-2CFC-454A-82A0-1398E770F853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0" y="5549900"/>
            <a:ext cx="9144000" cy="787400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               </a:t>
            </a:r>
            <a:endParaRPr lang="fr-FR" sz="4000" dirty="0">
              <a:solidFill>
                <a:srgbClr val="FF0000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83DD8DE-442C-4A0B-833E-AEF124DDEDF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63500" y="-206375"/>
            <a:ext cx="9207500" cy="4691063"/>
          </a:xfrm>
        </p:spPr>
        <p:txBody>
          <a:bodyPr/>
          <a:lstStyle/>
          <a:p>
            <a:r>
              <a:rPr lang="fr-FR" dirty="0"/>
              <a:t>        </a:t>
            </a:r>
            <a:br>
              <a:rPr lang="fr-FR" dirty="0"/>
            </a:br>
            <a:r>
              <a:rPr lang="fr-FR" dirty="0"/>
              <a:t>        </a:t>
            </a:r>
            <a:r>
              <a:rPr lang="fr-FR" sz="4000" dirty="0"/>
              <a:t>Une stratégie pour défendre </a:t>
            </a:r>
            <a:br>
              <a:rPr lang="fr-FR" sz="4000" dirty="0"/>
            </a:br>
            <a:r>
              <a:rPr lang="fr-FR" sz="4000" dirty="0"/>
              <a:t>            l’universalité des valeurs:</a:t>
            </a:r>
            <a:br>
              <a:rPr lang="fr-FR" sz="4000" dirty="0"/>
            </a:br>
            <a:br>
              <a:rPr lang="fr-FR" dirty="0"/>
            </a:br>
            <a:r>
              <a:rPr lang="fr-FR" dirty="0"/>
              <a:t>              </a:t>
            </a:r>
            <a:r>
              <a:rPr lang="fr-FR" sz="4000" dirty="0"/>
              <a:t>Paris 2024 solidarité</a:t>
            </a:r>
            <a:br>
              <a:rPr lang="fr-FR" sz="4000" dirty="0"/>
            </a:br>
            <a:r>
              <a:rPr lang="fr-FR" sz="4000" dirty="0"/>
              <a:t>        contre l’apartheid sexuel dans </a:t>
            </a:r>
            <a:br>
              <a:rPr lang="fr-FR" sz="4000" dirty="0"/>
            </a:br>
            <a:r>
              <a:rPr lang="fr-FR" sz="4000" dirty="0"/>
              <a:t>        le sport à l’image de la solidarité </a:t>
            </a:r>
            <a:br>
              <a:rPr lang="fr-FR" sz="4000" dirty="0"/>
            </a:br>
            <a:r>
              <a:rPr lang="fr-FR" sz="4000" dirty="0"/>
              <a:t>             contre l’apartheid racial</a:t>
            </a:r>
            <a:br>
              <a:rPr lang="fr-FR" sz="4000" dirty="0"/>
            </a:br>
            <a:endParaRPr lang="fr-FR" sz="4000" dirty="0"/>
          </a:p>
        </p:txBody>
      </p:sp>
      <p:pic>
        <p:nvPicPr>
          <p:cNvPr id="1026" name="Picture 2" descr="http://www.ldif.asso.fr/photos/sport/boycott-brochure-2018.jpg">
            <a:extLst>
              <a:ext uri="{FF2B5EF4-FFF2-40B4-BE49-F238E27FC236}">
                <a16:creationId xmlns:a16="http://schemas.microsoft.com/office/drawing/2014/main" id="{A54AA692-EDDB-4292-B1DA-6557A8F72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116" y="4267200"/>
            <a:ext cx="2937767" cy="222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3081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23BD73-10C5-4594-B60D-487FC935821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73050"/>
            <a:ext cx="9144000" cy="1146175"/>
          </a:xfrm>
        </p:spPr>
        <p:txBody>
          <a:bodyPr/>
          <a:lstStyle/>
          <a:p>
            <a:r>
              <a:rPr lang="fr-FR" dirty="0"/>
              <a:t> </a:t>
            </a:r>
            <a:r>
              <a:rPr lang="fr-FR" sz="3600" dirty="0"/>
              <a:t>Ou alors faire comme le COJO Paris 2024 ?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B1290FD-8D05-41CA-87D2-BF42053624EA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0" y="2117725"/>
            <a:ext cx="8229600" cy="3978275"/>
          </a:xfrm>
        </p:spPr>
        <p:txBody>
          <a:bodyPr/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marL="0" indent="0">
              <a:buNone/>
            </a:pPr>
            <a:r>
              <a:rPr lang="fr-FR" dirty="0"/>
              <a:t>                      </a:t>
            </a:r>
            <a:r>
              <a:rPr lang="fr-FR" sz="3200" dirty="0">
                <a:solidFill>
                  <a:srgbClr val="FF0000"/>
                </a:solidFill>
              </a:rPr>
              <a:t>Merci pour votre attention!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7041175-64EF-4EB3-9970-AEC74B410C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63485"/>
            <a:ext cx="9144000" cy="3731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524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82193" y="195209"/>
            <a:ext cx="8527551" cy="950419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>
              <a:lnSpc>
                <a:spcPct val="100000"/>
              </a:lnSpc>
            </a:pPr>
            <a:r>
              <a:rPr lang="fr-FR" sz="4000" b="1" dirty="0">
                <a:solidFill>
                  <a:srgbClr val="000000"/>
                </a:solidFill>
                <a:latin typeface="Calibri"/>
                <a:ea typeface="Microsoft YaHei"/>
              </a:rPr>
              <a:t>            </a:t>
            </a:r>
          </a:p>
          <a:p>
            <a:pPr>
              <a:lnSpc>
                <a:spcPct val="100000"/>
              </a:lnSpc>
            </a:pPr>
            <a:r>
              <a:rPr lang="fr-FR" sz="3600" b="1" dirty="0">
                <a:solidFill>
                  <a:srgbClr val="000000"/>
                </a:solidFill>
                <a:latin typeface="Calibri"/>
                <a:ea typeface="Microsoft YaHei"/>
              </a:rPr>
              <a:t>   </a:t>
            </a:r>
          </a:p>
          <a:p>
            <a:pPr>
              <a:lnSpc>
                <a:spcPct val="100000"/>
              </a:lnSpc>
            </a:pPr>
            <a:r>
              <a:rPr lang="fr-FR" sz="4000" b="1" dirty="0">
                <a:solidFill>
                  <a:srgbClr val="000000"/>
                </a:solidFill>
                <a:latin typeface="Calibri"/>
                <a:ea typeface="Microsoft YaHei"/>
              </a:rPr>
              <a:t>(3) Les philosophes, les  scientifiques …   </a:t>
            </a:r>
            <a:r>
              <a:rPr lang="fr-FR" sz="3600" b="1" dirty="0">
                <a:solidFill>
                  <a:srgbClr val="000000"/>
                </a:solidFill>
                <a:latin typeface="Calibri"/>
                <a:ea typeface="Microsoft YaHei"/>
              </a:rPr>
              <a:t>			</a:t>
            </a:r>
            <a:r>
              <a:rPr lang="fr-FR" sz="4400" b="1" dirty="0">
                <a:solidFill>
                  <a:srgbClr val="000000"/>
                </a:solidFill>
                <a:latin typeface="Calibri"/>
                <a:ea typeface="Microsoft YaHei"/>
              </a:rPr>
              <a:t>
</a:t>
            </a:r>
            <a:endParaRPr dirty="0"/>
          </a:p>
        </p:txBody>
      </p:sp>
      <p:sp>
        <p:nvSpPr>
          <p:cNvPr id="49" name="TextShape 2"/>
          <p:cNvSpPr txBox="1"/>
          <p:nvPr/>
        </p:nvSpPr>
        <p:spPr>
          <a:xfrm>
            <a:off x="174659" y="1303518"/>
            <a:ext cx="9144000" cy="5166855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just">
              <a:lnSpc>
                <a:spcPct val="100000"/>
              </a:lnSpc>
            </a:pPr>
            <a:endParaRPr dirty="0"/>
          </a:p>
          <a:p>
            <a:pPr algn="just">
              <a:lnSpc>
                <a:spcPct val="100000"/>
              </a:lnSpc>
            </a:pPr>
            <a:r>
              <a:rPr lang="fr-FR" sz="2800" b="1" dirty="0">
                <a:solidFill>
                  <a:srgbClr val="000000"/>
                </a:solidFill>
                <a:latin typeface="Calibri"/>
                <a:ea typeface="Microsoft YaHei"/>
              </a:rPr>
              <a:t>1600,  </a:t>
            </a:r>
            <a:r>
              <a:rPr lang="fr-FR" sz="2800" dirty="0">
                <a:solidFill>
                  <a:srgbClr val="000000"/>
                </a:solidFill>
                <a:latin typeface="Calibri"/>
                <a:ea typeface="Microsoft YaHei"/>
              </a:rPr>
              <a:t>Giordano Bruno (l'univers est infini!) brûlé à Rome</a:t>
            </a:r>
            <a:endParaRPr dirty="0"/>
          </a:p>
          <a:p>
            <a:pPr algn="just">
              <a:lnSpc>
                <a:spcPct val="100000"/>
              </a:lnSpc>
            </a:pPr>
            <a:r>
              <a:rPr lang="fr-FR" sz="2800" b="1" dirty="0">
                <a:solidFill>
                  <a:srgbClr val="000000"/>
                </a:solidFill>
                <a:latin typeface="Calibri"/>
                <a:ea typeface="Microsoft YaHei"/>
              </a:rPr>
              <a:t>1633,  </a:t>
            </a:r>
            <a:r>
              <a:rPr lang="fr-FR" sz="2800" dirty="0">
                <a:solidFill>
                  <a:srgbClr val="000000"/>
                </a:solidFill>
                <a:latin typeface="Calibri"/>
                <a:ea typeface="Microsoft YaHei"/>
              </a:rPr>
              <a:t>Galilée (l’héliocentrisme!) abjure devant le St Office</a:t>
            </a:r>
            <a:endParaRPr dirty="0"/>
          </a:p>
          <a:p>
            <a:pPr algn="just">
              <a:lnSpc>
                <a:spcPct val="100000"/>
              </a:lnSpc>
            </a:pPr>
            <a:r>
              <a:rPr lang="fr-FR" sz="2800" b="1" dirty="0">
                <a:latin typeface="Calibri"/>
                <a:ea typeface="Microsoft YaHei"/>
              </a:rPr>
              <a:t>1680,  </a:t>
            </a:r>
            <a:r>
              <a:rPr lang="fr-FR" sz="2800" dirty="0">
                <a:latin typeface="Calibri"/>
                <a:ea typeface="Microsoft YaHei"/>
              </a:rPr>
              <a:t>Locke (la lettre sur la tolérance)</a:t>
            </a:r>
            <a:endParaRPr dirty="0"/>
          </a:p>
          <a:p>
            <a:pPr algn="just">
              <a:lnSpc>
                <a:spcPct val="100000"/>
              </a:lnSpc>
            </a:pPr>
            <a:r>
              <a:rPr lang="fr-FR" sz="2800" b="1" dirty="0">
                <a:solidFill>
                  <a:srgbClr val="000000"/>
                </a:solidFill>
                <a:latin typeface="Calibri"/>
                <a:ea typeface="Microsoft YaHei"/>
              </a:rPr>
              <a:t>1762,  </a:t>
            </a:r>
            <a:r>
              <a:rPr lang="fr-FR" sz="2800" dirty="0">
                <a:solidFill>
                  <a:srgbClr val="000000"/>
                </a:solidFill>
                <a:latin typeface="Calibri"/>
                <a:ea typeface="Microsoft YaHei"/>
              </a:rPr>
              <a:t>Voltaire ( le Traité sur la tolérance, après l’affaire Calas)  </a:t>
            </a:r>
            <a:endParaRPr sz="2800" dirty="0"/>
          </a:p>
          <a:p>
            <a:pPr>
              <a:lnSpc>
                <a:spcPct val="100000"/>
              </a:lnSpc>
            </a:pPr>
            <a:r>
              <a:rPr lang="fr-FR" sz="2800" b="1" dirty="0">
                <a:solidFill>
                  <a:srgbClr val="000000"/>
                </a:solidFill>
                <a:latin typeface="Calibri"/>
                <a:ea typeface="Microsoft YaHei"/>
              </a:rPr>
              <a:t>1751-1772, </a:t>
            </a:r>
            <a:r>
              <a:rPr lang="fr-FR" sz="2800" dirty="0">
                <a:solidFill>
                  <a:srgbClr val="000000"/>
                </a:solidFill>
                <a:latin typeface="Calibri"/>
                <a:ea typeface="Microsoft YaHei"/>
              </a:rPr>
              <a:t>Les Encyclopédistes (opposition de l’Église)</a:t>
            </a:r>
          </a:p>
          <a:p>
            <a:pPr>
              <a:lnSpc>
                <a:spcPct val="100000"/>
              </a:lnSpc>
            </a:pPr>
            <a:r>
              <a:rPr lang="fr-FR" sz="2800" b="1" dirty="0">
                <a:solidFill>
                  <a:srgbClr val="000000"/>
                </a:solidFill>
                <a:latin typeface="Calibri"/>
                <a:ea typeface="Microsoft YaHei"/>
              </a:rPr>
              <a:t>                          </a:t>
            </a:r>
            <a:r>
              <a:rPr lang="fr-FR" sz="2800" dirty="0">
                <a:solidFill>
                  <a:srgbClr val="000000"/>
                </a:solidFill>
                <a:latin typeface="Calibri"/>
                <a:ea typeface="Microsoft YaHei"/>
              </a:rPr>
              <a:t>Vers la Révolution…. </a:t>
            </a:r>
          </a:p>
          <a:p>
            <a:pPr>
              <a:lnSpc>
                <a:spcPct val="100000"/>
              </a:lnSpc>
            </a:pPr>
            <a:r>
              <a:rPr lang="fr-FR" sz="2800" dirty="0">
                <a:solidFill>
                  <a:srgbClr val="000000"/>
                </a:solidFill>
                <a:latin typeface="Calibri"/>
                <a:ea typeface="Microsoft YaHei"/>
              </a:rPr>
              <a:t>                          Vers la loi de 1905…</a:t>
            </a:r>
          </a:p>
          <a:p>
            <a:pPr>
              <a:lnSpc>
                <a:spcPct val="100000"/>
              </a:lnSpc>
            </a:pPr>
            <a:r>
              <a:rPr lang="fr-FR" sz="2800" b="1" dirty="0">
                <a:solidFill>
                  <a:srgbClr val="000000"/>
                </a:solidFill>
                <a:latin typeface="Calibri"/>
                <a:ea typeface="Microsoft YaHei"/>
              </a:rPr>
              <a:t>        </a:t>
            </a:r>
            <a:r>
              <a:rPr lang="fr-FR" sz="2800" b="1" dirty="0">
                <a:solidFill>
                  <a:srgbClr val="FF0000"/>
                </a:solidFill>
                <a:latin typeface="Calibri"/>
                <a:ea typeface="Microsoft YaHei"/>
              </a:rPr>
              <a:t>Mais le créationnisme existe encore et toujours…</a:t>
            </a:r>
          </a:p>
          <a:p>
            <a:pPr>
              <a:lnSpc>
                <a:spcPct val="100000"/>
              </a:lnSpc>
            </a:pPr>
            <a:endParaRPr lang="fr-FR" sz="2800" b="1" dirty="0">
              <a:solidFill>
                <a:srgbClr val="000000"/>
              </a:solidFill>
              <a:latin typeface="Calibri"/>
              <a:ea typeface="Microsoft YaHei"/>
            </a:endParaRPr>
          </a:p>
          <a:p>
            <a:pPr>
              <a:lnSpc>
                <a:spcPct val="100000"/>
              </a:lnSpc>
            </a:pPr>
            <a:r>
              <a:rPr lang="fr-FR" sz="2800" b="1" dirty="0">
                <a:solidFill>
                  <a:srgbClr val="000000"/>
                </a:solidFill>
                <a:latin typeface="Calibri"/>
                <a:ea typeface="Microsoft YaHei"/>
              </a:rPr>
              <a:t>                          </a:t>
            </a:r>
            <a:r>
              <a:rPr lang="fr-FR" sz="3600" b="1" dirty="0">
                <a:solidFill>
                  <a:srgbClr val="000000"/>
                </a:solidFill>
                <a:latin typeface="Calibri"/>
                <a:ea typeface="Microsoft YaHei"/>
              </a:rPr>
              <a:t>Quid des </a:t>
            </a:r>
            <a:r>
              <a:rPr lang="fr-FR" sz="3600" b="1" dirty="0">
                <a:solidFill>
                  <a:srgbClr val="FF0000"/>
                </a:solidFill>
                <a:latin typeface="Calibri"/>
                <a:ea typeface="Microsoft YaHei"/>
              </a:rPr>
              <a:t>femmes ? </a:t>
            </a:r>
          </a:p>
          <a:p>
            <a:pPr>
              <a:lnSpc>
                <a:spcPct val="100000"/>
              </a:lnSpc>
            </a:pPr>
            <a:endParaRPr lang="fr-FR" sz="2800" b="1" dirty="0">
              <a:solidFill>
                <a:srgbClr val="000000"/>
              </a:solidFill>
              <a:latin typeface="Calibri"/>
              <a:ea typeface="Microsoft YaHei"/>
            </a:endParaRPr>
          </a:p>
          <a:p>
            <a:pPr>
              <a:lnSpc>
                <a:spcPct val="100000"/>
              </a:lnSpc>
            </a:pPr>
            <a:endParaRPr lang="fr-FR" sz="2800" b="1" dirty="0">
              <a:solidFill>
                <a:srgbClr val="000000"/>
              </a:solidFill>
              <a:latin typeface="Calibri"/>
              <a:ea typeface="Microsoft YaHei"/>
            </a:endParaRPr>
          </a:p>
          <a:p>
            <a:pPr>
              <a:lnSpc>
                <a:spcPct val="100000"/>
              </a:lnSpc>
            </a:pPr>
            <a:endParaRPr dirty="0"/>
          </a:p>
          <a:p>
            <a:pPr algn="just">
              <a:lnSpc>
                <a:spcPct val="100000"/>
              </a:lnSpc>
            </a:pPr>
            <a:endParaRPr dirty="0"/>
          </a:p>
          <a:p>
            <a:pPr algn="just">
              <a:lnSpc>
                <a:spcPct val="100000"/>
              </a:lnSpc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9892963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Image 5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98520" y="188640"/>
            <a:ext cx="4202640" cy="5943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Image 5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26960" y="260640"/>
            <a:ext cx="4461480" cy="6309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Image 5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08120" y="44640"/>
            <a:ext cx="4508280" cy="6375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Shape 1"/>
          <p:cNvSpPr txBox="1"/>
          <p:nvPr/>
        </p:nvSpPr>
        <p:spPr>
          <a:xfrm>
            <a:off x="457200" y="-1"/>
            <a:ext cx="8227800" cy="1122219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>
              <a:lnSpc>
                <a:spcPct val="100000"/>
              </a:lnSpc>
            </a:pPr>
            <a:r>
              <a:rPr lang="fr-FR" sz="3600" b="1" dirty="0">
                <a:solidFill>
                  <a:srgbClr val="000000"/>
                </a:solidFill>
                <a:latin typeface="Calibri"/>
                <a:ea typeface="Microsoft YaHei"/>
              </a:rPr>
              <a:t>            Hiérarchie et domination</a:t>
            </a:r>
            <a:endParaRPr sz="3600" b="1" dirty="0"/>
          </a:p>
        </p:txBody>
      </p:sp>
      <p:sp>
        <p:nvSpPr>
          <p:cNvPr id="51" name="TextShape 2"/>
          <p:cNvSpPr txBox="1"/>
          <p:nvPr/>
        </p:nvSpPr>
        <p:spPr>
          <a:xfrm>
            <a:off x="457200" y="985520"/>
            <a:ext cx="8227800" cy="598678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just">
              <a:lnSpc>
                <a:spcPct val="100000"/>
              </a:lnSpc>
            </a:pPr>
            <a:r>
              <a:rPr lang="fr-FR" sz="3200" dirty="0">
                <a:solidFill>
                  <a:srgbClr val="000000"/>
                </a:solidFill>
                <a:latin typeface="Calibri"/>
                <a:ea typeface="Microsoft YaHei"/>
              </a:rPr>
              <a:t>«</a:t>
            </a:r>
            <a:r>
              <a:rPr lang="fr-FR" sz="3200" dirty="0">
                <a:solidFill>
                  <a:srgbClr val="000000"/>
                </a:solidFill>
                <a:latin typeface="Calibri" panose="020F0502020204030204" pitchFamily="34" charset="0"/>
                <a:ea typeface="Microsoft YaHei"/>
              </a:rPr>
              <a:t>Ton désir te poussera vers ton homme, et lui te </a:t>
            </a:r>
            <a:r>
              <a:rPr lang="fr-FR" sz="3200" dirty="0">
                <a:solidFill>
                  <a:srgbClr val="FF0000"/>
                </a:solidFill>
                <a:latin typeface="Calibri" panose="020F0502020204030204" pitchFamily="34" charset="0"/>
                <a:ea typeface="Microsoft YaHei"/>
              </a:rPr>
              <a:t>dominera </a:t>
            </a:r>
            <a:r>
              <a:rPr lang="fr-FR" sz="3200" dirty="0">
                <a:solidFill>
                  <a:srgbClr val="000000"/>
                </a:solidFill>
                <a:latin typeface="Calibri" panose="020F0502020204030204" pitchFamily="34" charset="0"/>
                <a:ea typeface="Microsoft YaHei"/>
              </a:rPr>
              <a:t>» (</a:t>
            </a:r>
            <a:r>
              <a:rPr lang="fr-FR" sz="3200" b="1" i="1" dirty="0">
                <a:solidFill>
                  <a:srgbClr val="000000"/>
                </a:solidFill>
                <a:latin typeface="Calibri" panose="020F0502020204030204" pitchFamily="34" charset="0"/>
                <a:ea typeface="Microsoft YaHei"/>
              </a:rPr>
              <a:t>Genèse, III, 16</a:t>
            </a:r>
            <a:r>
              <a:rPr lang="fr-FR" sz="3200" dirty="0">
                <a:solidFill>
                  <a:srgbClr val="000000"/>
                </a:solidFill>
                <a:latin typeface="Calibri" panose="020F0502020204030204" pitchFamily="34" charset="0"/>
                <a:ea typeface="Microsoft YaHei"/>
              </a:rPr>
              <a:t>)</a:t>
            </a:r>
            <a:endParaRPr dirty="0">
              <a:latin typeface="Calibri" panose="020F050202020403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fr-FR" sz="3200" i="1" dirty="0">
                <a:solidFill>
                  <a:srgbClr val="000000"/>
                </a:solidFill>
                <a:latin typeface="Calibri" panose="020F0502020204030204" pitchFamily="34" charset="0"/>
                <a:ea typeface="Microsoft YaHei"/>
              </a:rPr>
              <a:t>«</a:t>
            </a:r>
            <a:r>
              <a:rPr lang="fr-FR" sz="3200" dirty="0">
                <a:solidFill>
                  <a:srgbClr val="000000"/>
                </a:solidFill>
                <a:latin typeface="Calibri" panose="020F0502020204030204" pitchFamily="34" charset="0"/>
                <a:ea typeface="Microsoft YaHei"/>
              </a:rPr>
              <a:t>Femmes soyez </a:t>
            </a:r>
            <a:r>
              <a:rPr lang="fr-FR" sz="3200" dirty="0">
                <a:solidFill>
                  <a:srgbClr val="FF0000"/>
                </a:solidFill>
                <a:latin typeface="Calibri" panose="020F0502020204030204" pitchFamily="34" charset="0"/>
                <a:ea typeface="Microsoft YaHei"/>
              </a:rPr>
              <a:t>soumises </a:t>
            </a:r>
            <a:r>
              <a:rPr lang="fr-FR" sz="3200" dirty="0">
                <a:solidFill>
                  <a:srgbClr val="000000"/>
                </a:solidFill>
                <a:latin typeface="Calibri" panose="020F0502020204030204" pitchFamily="34" charset="0"/>
                <a:ea typeface="Microsoft YaHei"/>
              </a:rPr>
              <a:t>à vos maris comme au Seigneur</a:t>
            </a:r>
            <a:r>
              <a:rPr lang="fr-FR" sz="3200" i="1" dirty="0">
                <a:solidFill>
                  <a:srgbClr val="000000"/>
                </a:solidFill>
                <a:latin typeface="Calibri" panose="020F0502020204030204" pitchFamily="34" charset="0"/>
                <a:ea typeface="Microsoft YaHei"/>
              </a:rPr>
              <a:t> » (</a:t>
            </a:r>
            <a:r>
              <a:rPr lang="fr-FR" sz="3200" b="1" i="1" dirty="0">
                <a:solidFill>
                  <a:srgbClr val="000000"/>
                </a:solidFill>
                <a:latin typeface="Calibri" panose="020F0502020204030204" pitchFamily="34" charset="0"/>
                <a:ea typeface="Microsoft YaHei"/>
              </a:rPr>
              <a:t>Saint Paul)</a:t>
            </a:r>
            <a:endParaRPr dirty="0">
              <a:latin typeface="Calibri" panose="020F050202020403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fr-FR" sz="3200" dirty="0">
                <a:solidFill>
                  <a:srgbClr val="000000"/>
                </a:solidFill>
                <a:latin typeface="Calibri" panose="020F0502020204030204" pitchFamily="34" charset="0"/>
                <a:ea typeface="Microsoft YaHei"/>
              </a:rPr>
              <a:t>« Les hommes ont </a:t>
            </a:r>
            <a:r>
              <a:rPr lang="fr-FR" sz="3200" dirty="0">
                <a:solidFill>
                  <a:srgbClr val="FF0000"/>
                </a:solidFill>
                <a:latin typeface="Calibri" panose="020F0502020204030204" pitchFamily="34" charset="0"/>
                <a:ea typeface="Microsoft YaHei"/>
              </a:rPr>
              <a:t>autorité</a:t>
            </a:r>
            <a:r>
              <a:rPr lang="fr-FR" sz="3200" dirty="0">
                <a:solidFill>
                  <a:srgbClr val="000000"/>
                </a:solidFill>
                <a:latin typeface="Calibri" panose="020F0502020204030204" pitchFamily="34" charset="0"/>
                <a:ea typeface="Microsoft YaHei"/>
              </a:rPr>
              <a:t> sur les femmes » (</a:t>
            </a:r>
            <a:r>
              <a:rPr lang="fr-FR" sz="3200" b="1" i="1" dirty="0">
                <a:solidFill>
                  <a:srgbClr val="000000"/>
                </a:solidFill>
                <a:latin typeface="Calibri" panose="020F0502020204030204" pitchFamily="34" charset="0"/>
                <a:ea typeface="Microsoft YaHei"/>
              </a:rPr>
              <a:t>Sourate IV,V34</a:t>
            </a:r>
            <a:r>
              <a:rPr lang="fr-FR" sz="3200" dirty="0">
                <a:solidFill>
                  <a:srgbClr val="000000"/>
                </a:solidFill>
                <a:latin typeface="Calibri" panose="020F0502020204030204" pitchFamily="34" charset="0"/>
                <a:ea typeface="Microsoft YaHei"/>
              </a:rPr>
              <a:t>)</a:t>
            </a:r>
            <a:endParaRPr dirty="0">
              <a:latin typeface="Calibri" panose="020F050202020403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fr-FR" sz="3200" dirty="0">
                <a:solidFill>
                  <a:srgbClr val="000000"/>
                </a:solidFill>
                <a:latin typeface="Calibri" panose="020F0502020204030204" pitchFamily="34" charset="0"/>
                <a:ea typeface="Microsoft YaHei"/>
              </a:rPr>
              <a:t>«Les hommes sont à un </a:t>
            </a:r>
            <a:r>
              <a:rPr lang="fr-FR" sz="3200" dirty="0">
                <a:solidFill>
                  <a:srgbClr val="FF0000"/>
                </a:solidFill>
                <a:latin typeface="Calibri" panose="020F0502020204030204" pitchFamily="34" charset="0"/>
                <a:ea typeface="Microsoft YaHei"/>
              </a:rPr>
              <a:t>degré au-dessus </a:t>
            </a:r>
            <a:r>
              <a:rPr lang="fr-FR" sz="3200" dirty="0">
                <a:solidFill>
                  <a:srgbClr val="000000"/>
                </a:solidFill>
                <a:latin typeface="Calibri" panose="020F0502020204030204" pitchFamily="34" charset="0"/>
                <a:ea typeface="Microsoft YaHei"/>
              </a:rPr>
              <a:t>des femmes » (</a:t>
            </a:r>
            <a:r>
              <a:rPr lang="fr-FR" sz="3200" b="1" i="1" dirty="0">
                <a:solidFill>
                  <a:srgbClr val="000000"/>
                </a:solidFill>
                <a:latin typeface="Calibri" panose="020F0502020204030204" pitchFamily="34" charset="0"/>
                <a:ea typeface="Microsoft YaHei"/>
              </a:rPr>
              <a:t>Sourate II, V228)</a:t>
            </a:r>
            <a:r>
              <a:rPr lang="fr-FR" dirty="0">
                <a:latin typeface="Calibri" panose="020F0502020204030204" pitchFamily="34" charset="0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fr-FR" dirty="0">
                <a:latin typeface="Calibri" panose="020F0502020204030204" pitchFamily="34" charset="0"/>
              </a:rPr>
              <a:t>«</a:t>
            </a:r>
            <a:r>
              <a:rPr lang="fr-FR" sz="3200" dirty="0">
                <a:latin typeface="Calibri" panose="020F0502020204030204" pitchFamily="34" charset="0"/>
              </a:rPr>
              <a:t>Bénis sois- tu Eternel Roi de l'Univers qui ne m'as </a:t>
            </a:r>
            <a:r>
              <a:rPr lang="fr-FR" sz="3200" dirty="0">
                <a:solidFill>
                  <a:srgbClr val="FF0000"/>
                </a:solidFill>
                <a:latin typeface="Calibri" panose="020F0502020204030204" pitchFamily="34" charset="0"/>
              </a:rPr>
              <a:t>pas fait femme</a:t>
            </a:r>
            <a:r>
              <a:rPr lang="fr-FR" sz="3200" dirty="0">
                <a:latin typeface="Calibri" panose="020F0502020204030204" pitchFamily="34" charset="0"/>
              </a:rPr>
              <a:t>!»(</a:t>
            </a:r>
            <a:r>
              <a:rPr lang="fr-FR" sz="3200" b="1" i="1" dirty="0">
                <a:latin typeface="Calibri" panose="020F0502020204030204" pitchFamily="34" charset="0"/>
              </a:rPr>
              <a:t>prière juive</a:t>
            </a:r>
            <a:r>
              <a:rPr lang="fr-FR" sz="3200" dirty="0">
                <a:latin typeface="Calibri" panose="020F0502020204030204" pitchFamily="34" charset="0"/>
              </a:rPr>
              <a:t>)</a:t>
            </a:r>
            <a:endParaRPr sz="3200" dirty="0">
              <a:latin typeface="Calibri" panose="020F0502020204030204" pitchFamily="34" charset="0"/>
            </a:endParaRPr>
          </a:p>
          <a:p>
            <a:pPr algn="just">
              <a:lnSpc>
                <a:spcPct val="100000"/>
              </a:lnSpc>
            </a:pPr>
            <a:endParaRPr dirty="0">
              <a:latin typeface="Calibri" panose="020F0502020204030204" pitchFamily="34" charset="0"/>
            </a:endParaRPr>
          </a:p>
          <a:p>
            <a:pPr algn="just">
              <a:lnSpc>
                <a:spcPct val="100000"/>
              </a:lnSpc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4594544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1340</TotalTime>
  <Words>986</Words>
  <Application>Microsoft Office PowerPoint</Application>
  <PresentationFormat>Affichage à l'écran (4:3)</PresentationFormat>
  <Paragraphs>253</Paragraphs>
  <Slides>41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41</vt:i4>
      </vt:variant>
    </vt:vector>
  </HeadingPairs>
  <TitlesOfParts>
    <vt:vector size="50" baseType="lpstr">
      <vt:lpstr>Microsoft YaHei</vt:lpstr>
      <vt:lpstr>Arial</vt:lpstr>
      <vt:lpstr>Calibri</vt:lpstr>
      <vt:lpstr>DejaVu Sans</vt:lpstr>
      <vt:lpstr>Mangal</vt:lpstr>
      <vt:lpstr>StarSymbol</vt:lpstr>
      <vt:lpstr>Times New Roman</vt:lpstr>
      <vt:lpstr>Wingdings 3</vt:lpstr>
      <vt:lpstr>Office Theme</vt:lpstr>
      <vt:lpstr>Présentation PowerPoint</vt:lpstr>
      <vt:lpstr>Présentation PowerPoint</vt:lpstr>
      <vt:lpstr>                          (1) Les hommes de pouvoir !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                    Un mythe …Adam et Eve  </vt:lpstr>
      <vt:lpstr>Présentation PowerPoint</vt:lpstr>
      <vt:lpstr>1970, un tournant pour le féminisme La sexualité est politique</vt:lpstr>
      <vt:lpstr>7-10  1970</vt:lpstr>
      <vt:lpstr>1ère action: Paris 26 août 70, sur la tombe              du Soldat Inconnu</vt:lpstr>
      <vt:lpstr>Présentation PowerPoint</vt:lpstr>
      <vt:lpstr>Présentation PowerPoint</vt:lpstr>
      <vt:lpstr>Présentation PowerPoint</vt:lpstr>
      <vt:lpstr>     2014, la Convention Citoyenne (CFCM)</vt:lpstr>
      <vt:lpstr>Présentation PowerPoint</vt:lpstr>
      <vt:lpstr>Présentation PowerPoint</vt:lpstr>
      <vt:lpstr>           Contexte géopolitique </vt:lpstr>
      <vt:lpstr>    Invisibilité des femmes dans l’espace            public et statut de 2d rang   </vt:lpstr>
      <vt:lpstr>    8 mars 1979 des dizaines de milliers  d’Iraniennes dans les rues contre le tchador</vt:lpstr>
      <vt:lpstr> Et ça continue en 2017 via les réseaux sociaux  </vt:lpstr>
      <vt:lpstr>Comment limiter le poids de la religion et   renforcer celui du droit des femmes ?      </vt:lpstr>
      <vt:lpstr>Présentation PowerPoint</vt:lpstr>
      <vt:lpstr>Présentation PowerPoint</vt:lpstr>
      <vt:lpstr>Présentation PowerPoint</vt:lpstr>
      <vt:lpstr>Présentation PowerPoint</vt:lpstr>
      <vt:lpstr>   Déclaration des Droits de l'Homme       et du Citoyen de 1789     </vt:lpstr>
      <vt:lpstr>Présentation PowerPoint</vt:lpstr>
      <vt:lpstr>        Cas CEDH/ Suisse 15 2 2001</vt:lpstr>
      <vt:lpstr>Présentation PowerPoint</vt:lpstr>
      <vt:lpstr>  Cas CEDH France – loi du 11 10 2010            dissimulation du visage</vt:lpstr>
      <vt:lpstr>               Rapport DDF Sénat, 2017         sous la présidence de Chantal Jouanno</vt:lpstr>
      <vt:lpstr>          Pétition du Laboratoire de l’Egalité</vt:lpstr>
      <vt:lpstr>                 Une stratégie pour défendre              l’universalité des valeurs:                Paris 2024 solidarité         contre l’apartheid sexuel dans          le sport à l’image de la solidarité               contre l’apartheid racial </vt:lpstr>
      <vt:lpstr> Ou alors faire comme le COJO Paris 2024 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Annie</dc:creator>
  <cp:lastModifiedBy>Annie SUGIER</cp:lastModifiedBy>
  <cp:revision>149</cp:revision>
  <cp:lastPrinted>2018-03-27T07:40:18Z</cp:lastPrinted>
  <dcterms:modified xsi:type="dcterms:W3CDTF">2018-10-16T16:21:03Z</dcterms:modified>
</cp:coreProperties>
</file>